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84" r:id="rId2"/>
    <p:sldId id="260" r:id="rId3"/>
    <p:sldId id="272" r:id="rId4"/>
    <p:sldId id="273" r:id="rId5"/>
    <p:sldId id="261" r:id="rId6"/>
    <p:sldId id="262" r:id="rId7"/>
    <p:sldId id="263" r:id="rId8"/>
    <p:sldId id="256" r:id="rId9"/>
    <p:sldId id="264" r:id="rId10"/>
    <p:sldId id="265" r:id="rId11"/>
    <p:sldId id="267" r:id="rId12"/>
    <p:sldId id="268" r:id="rId13"/>
    <p:sldId id="285" r:id="rId14"/>
    <p:sldId id="279" r:id="rId15"/>
    <p:sldId id="278" r:id="rId16"/>
    <p:sldId id="280" r:id="rId17"/>
    <p:sldId id="281" r:id="rId18"/>
    <p:sldId id="282" r:id="rId19"/>
    <p:sldId id="274" r:id="rId20"/>
    <p:sldId id="277" r:id="rId21"/>
    <p:sldId id="269" r:id="rId22"/>
    <p:sldId id="270" r:id="rId2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63" d="100"/>
          <a:sy n="63" d="100"/>
        </p:scale>
        <p:origin x="780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853310-287A-4D68-909D-EA8BD637C7DA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F95EE94-651D-4A87-AB69-604975238E1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01073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2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5178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2965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698078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573452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66681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5774267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05234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95033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583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91327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37296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6951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65208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316653D-4AA1-489D-A2C5-9DBCDFC63C30}" type="datetimeFigureOut">
              <a:rPr lang="zh-CN" altLang="en-US" smtClean="0"/>
              <a:t>2021/12/17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62A0C5-C45F-4069-925F-BF1BA643BBD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1655161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949373"/>
            <a:ext cx="12353026" cy="3901562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矩形 4"/>
          <p:cNvSpPr>
            <a:spLocks noChangeArrowheads="1"/>
          </p:cNvSpPr>
          <p:nvPr/>
        </p:nvSpPr>
        <p:spPr bwMode="auto">
          <a:xfrm>
            <a:off x="2587936" y="2243808"/>
            <a:ext cx="6667248" cy="2169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endParaRPr lang="es-ES" altLang="zh-CN" sz="2700" b="1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  <a:p>
            <a:pPr algn="ctr"/>
            <a:endParaRPr lang="es-ES" altLang="zh-CN" sz="2700" b="1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  <a:p>
            <a:pPr algn="ctr"/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El español</a:t>
            </a:r>
          </a:p>
          <a:p>
            <a:pPr algn="ctr"/>
            <a:endParaRPr lang="es-ES" altLang="zh-CN" sz="2400" b="1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  <a:p>
            <a:pPr algn="ctr"/>
            <a:r>
              <a:rPr lang="zh-CN" altLang="en-US" sz="330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微软雅黑" pitchFamily="34" charset="-122"/>
              </a:rPr>
              <a:t> </a:t>
            </a:r>
            <a:r>
              <a:rPr lang="zh-CN" altLang="en-US" sz="3300" dirty="0">
                <a:solidFill>
                  <a:schemeClr val="accent1"/>
                </a:solidFill>
                <a:latin typeface="+mj-ea"/>
                <a:ea typeface="+mj-ea"/>
                <a:sym typeface="微软雅黑" pitchFamily="34" charset="-122"/>
              </a:rPr>
              <a:t>西班牙语</a:t>
            </a:r>
            <a:endParaRPr lang="zh-CN" altLang="en-US" sz="3300" b="1" dirty="0">
              <a:solidFill>
                <a:schemeClr val="accent1"/>
              </a:solidFill>
              <a:latin typeface="+mj-ea"/>
              <a:ea typeface="+mj-ea"/>
              <a:sym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9162517" y="5483198"/>
            <a:ext cx="20649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/>
              <a:t>        韦妮斯</a:t>
            </a:r>
            <a:endParaRPr lang="en-US" altLang="zh-CN" sz="2400" dirty="0"/>
          </a:p>
          <a:p>
            <a:r>
              <a:rPr lang="zh-CN" altLang="en-US" sz="2400" dirty="0"/>
              <a:t>   </a:t>
            </a:r>
            <a:r>
              <a:rPr lang="en-US" altLang="zh-CN" sz="2400" dirty="0"/>
              <a:t>    2021.12.17</a:t>
            </a:r>
            <a:endParaRPr lang="es-ES" altLang="zh-CN" sz="2400" dirty="0"/>
          </a:p>
        </p:txBody>
      </p:sp>
      <p:sp>
        <p:nvSpPr>
          <p:cNvPr id="4" name="矩形 4"/>
          <p:cNvSpPr>
            <a:spLocks noChangeArrowheads="1"/>
          </p:cNvSpPr>
          <p:nvPr/>
        </p:nvSpPr>
        <p:spPr bwMode="auto">
          <a:xfrm>
            <a:off x="2587936" y="1973516"/>
            <a:ext cx="6667248" cy="92333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endParaRPr lang="es-ES" altLang="zh-CN" sz="2700" b="1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  <a:p>
            <a:pPr algn="ctr"/>
            <a:r>
              <a:rPr lang="es-ES" altLang="zh-CN" sz="2700" b="1" dirty="0">
                <a:latin typeface="宋体" panose="02010600030101010101" pitchFamily="2" charset="-122"/>
                <a:ea typeface="宋体" panose="02010600030101010101" pitchFamily="2" charset="-122"/>
                <a:sym typeface="微软雅黑" pitchFamily="34" charset="-122"/>
              </a:rPr>
              <a:t>《</a:t>
            </a:r>
            <a:r>
              <a:rPr lang="zh-CN" altLang="en-US" sz="2700" b="1" dirty="0">
                <a:latin typeface="宋体" panose="02010600030101010101" pitchFamily="2" charset="-122"/>
                <a:ea typeface="宋体" panose="02010600030101010101" pitchFamily="2" charset="-122"/>
                <a:sym typeface="微软雅黑" pitchFamily="34" charset="-122"/>
              </a:rPr>
              <a:t>二外必修语言基础综合类课程</a:t>
            </a:r>
            <a:r>
              <a:rPr lang="es-ES" altLang="zh-CN" sz="2700" b="1" dirty="0">
                <a:latin typeface="宋体" panose="02010600030101010101" pitchFamily="2" charset="-122"/>
                <a:ea typeface="宋体" panose="02010600030101010101" pitchFamily="2" charset="-122"/>
                <a:sym typeface="微软雅黑" pitchFamily="34" charset="-122"/>
              </a:rPr>
              <a:t>》</a:t>
            </a:r>
            <a:endParaRPr lang="es-ES" altLang="zh-CN" sz="2700" b="1" dirty="0"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7" name="图片 2">
            <a:extLst>
              <a:ext uri="{FF2B5EF4-FFF2-40B4-BE49-F238E27FC236}">
                <a16:creationId xmlns:a16="http://schemas.microsoft.com/office/drawing/2014/main" id="{BF7C6180-F976-3343-AC0F-B79D08D1D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418" y="1011687"/>
            <a:ext cx="1720168" cy="868121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41692922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53143" y="765110"/>
            <a:ext cx="1049382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70C0"/>
                </a:solidFill>
              </a:rPr>
              <a:t>口头回答和课文有关的问题 </a:t>
            </a:r>
            <a:r>
              <a:rPr lang="zh-CN" altLang="en-US" sz="2400" dirty="0">
                <a:solidFill>
                  <a:schemeClr val="accent2"/>
                </a:solidFill>
              </a:rPr>
              <a:t>（</a:t>
            </a:r>
            <a:r>
              <a:rPr lang="en-US" altLang="zh-CN" sz="2400" dirty="0" err="1">
                <a:solidFill>
                  <a:schemeClr val="accent2"/>
                </a:solidFill>
              </a:rPr>
              <a:t>Contesta</a:t>
            </a:r>
            <a:r>
              <a:rPr lang="en-US" altLang="zh-CN" sz="2400" dirty="0">
                <a:solidFill>
                  <a:schemeClr val="accent2"/>
                </a:solidFill>
              </a:rPr>
              <a:t> </a:t>
            </a:r>
            <a:r>
              <a:rPr lang="en-US" altLang="zh-CN" sz="2400" dirty="0" err="1">
                <a:solidFill>
                  <a:schemeClr val="accent2"/>
                </a:solidFill>
              </a:rPr>
              <a:t>oralmente</a:t>
            </a:r>
            <a:r>
              <a:rPr lang="en-US" altLang="zh-CN" sz="2400" dirty="0">
                <a:solidFill>
                  <a:schemeClr val="accent2"/>
                </a:solidFill>
              </a:rPr>
              <a:t> las </a:t>
            </a:r>
            <a:r>
              <a:rPr lang="en-US" altLang="zh-CN" sz="2400" dirty="0" err="1">
                <a:solidFill>
                  <a:schemeClr val="accent2"/>
                </a:solidFill>
              </a:rPr>
              <a:t>siguientes</a:t>
            </a:r>
            <a:r>
              <a:rPr lang="en-US" altLang="zh-CN" sz="2400" dirty="0">
                <a:solidFill>
                  <a:schemeClr val="accent2"/>
                </a:solidFill>
              </a:rPr>
              <a:t> </a:t>
            </a:r>
            <a:r>
              <a:rPr lang="en-US" altLang="zh-CN" sz="2400" dirty="0" err="1">
                <a:solidFill>
                  <a:schemeClr val="accent2"/>
                </a:solidFill>
              </a:rPr>
              <a:t>preguntas</a:t>
            </a:r>
            <a:r>
              <a:rPr lang="en-US" altLang="zh-CN" sz="2400" dirty="0">
                <a:solidFill>
                  <a:schemeClr val="accent2"/>
                </a:solidFill>
              </a:rPr>
              <a:t> </a:t>
            </a:r>
            <a:r>
              <a:rPr lang="en-US" altLang="zh-CN" sz="2400" dirty="0" err="1">
                <a:solidFill>
                  <a:schemeClr val="accent2"/>
                </a:solidFill>
              </a:rPr>
              <a:t>sobre</a:t>
            </a:r>
            <a:r>
              <a:rPr lang="en-US" altLang="zh-CN" sz="2400" dirty="0">
                <a:solidFill>
                  <a:schemeClr val="accent2"/>
                </a:solidFill>
              </a:rPr>
              <a:t> el </a:t>
            </a:r>
            <a:r>
              <a:rPr lang="en-US" altLang="zh-CN" sz="2400" dirty="0" err="1">
                <a:solidFill>
                  <a:schemeClr val="accent2"/>
                </a:solidFill>
              </a:rPr>
              <a:t>texto</a:t>
            </a:r>
            <a:r>
              <a:rPr lang="zh-CN" altLang="en-US" sz="2400" dirty="0">
                <a:solidFill>
                  <a:schemeClr val="accent2"/>
                </a:solidFill>
              </a:rPr>
              <a:t>）</a:t>
            </a:r>
            <a:endParaRPr lang="en-US" altLang="zh-CN" sz="2400" dirty="0">
              <a:solidFill>
                <a:schemeClr val="accent2"/>
              </a:solidFill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altLang="zh-CN" sz="2400" dirty="0"/>
              <a:t>¿Es común hacer compras por Internet hoy en día?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altLang="zh-CN" sz="2400" dirty="0"/>
              <a:t>¿Por qué las personas mayores se resisten a hacer compras por Internet?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altLang="zh-CN" sz="2400" dirty="0"/>
              <a:t>¿Qué ventaja tiene el servicio por Internet?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altLang="zh-CN" sz="2400" dirty="0"/>
              <a:t>¿Tiene también desventajas?</a:t>
            </a: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s-ES" altLang="zh-CN" sz="2400" dirty="0"/>
              <a:t>¿Qué otras cosas puedes hacer por Internet?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5316400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25821" y="483163"/>
            <a:ext cx="1057866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  <a:spcAft>
                <a:spcPts val="0"/>
              </a:spcAft>
              <a:tabLst>
                <a:tab pos="198120" algn="l"/>
              </a:tabLst>
            </a:pPr>
            <a:r>
              <a:rPr lang="es-ES" altLang="zh-CN" sz="2000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楷体_GB2312"/>
              </a:rPr>
              <a:t>XI. </a:t>
            </a:r>
            <a:r>
              <a:rPr lang="zh-CN" altLang="zh-CN" sz="2000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楷体_GB2312"/>
              </a:rPr>
              <a:t>请将括号中的原形动词变为陈述式现在时的适当人称</a:t>
            </a:r>
            <a:r>
              <a:rPr lang="es-ES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 (Ponga los infinitivos entre paréntesis en las personas correspondientes del presente del indicativo)</a:t>
            </a:r>
            <a:r>
              <a:rPr lang="es-ES_tradnl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:</a:t>
            </a:r>
            <a:endParaRPr lang="zh-CN" altLang="zh-CN" sz="1600" kern="100" dirty="0">
              <a:solidFill>
                <a:schemeClr val="accent2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-8183" y="1520114"/>
            <a:ext cx="10699533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8.Mi abuela__________(resistirse) a hacer compras por Internet porque ______(temer) ser estafada. </a:t>
            </a: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115571" y="2812665"/>
            <a:ext cx="1152985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  <a:tabLst>
                <a:tab pos="270510" algn="l"/>
              </a:tabLs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9. ¿No _________(conocer, vosotros) todavía la ventaja de hacer compras por Internet? </a:t>
            </a:r>
          </a:p>
        </p:txBody>
      </p:sp>
      <p:sp>
        <p:nvSpPr>
          <p:cNvPr id="6" name="矩形 5"/>
          <p:cNvSpPr/>
          <p:nvPr/>
        </p:nvSpPr>
        <p:spPr>
          <a:xfrm>
            <a:off x="1864564" y="1479488"/>
            <a:ext cx="132119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se resiste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47207" y="1913596"/>
            <a:ext cx="78098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teme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1136287" y="2834064"/>
            <a:ext cx="127791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conocéis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210766" y="5541294"/>
            <a:ext cx="139653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devuelves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2300779" y="3810591"/>
            <a:ext cx="146706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adquieren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1136287" y="4470858"/>
            <a:ext cx="172354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encargamos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169501" y="4463550"/>
            <a:ext cx="141417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recibimos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386126" y="5850717"/>
            <a:ext cx="120898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necesito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2743170" y="6257415"/>
            <a:ext cx="88517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tengo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7" name="矩形 16"/>
          <p:cNvSpPr/>
          <p:nvPr/>
        </p:nvSpPr>
        <p:spPr>
          <a:xfrm>
            <a:off x="115571" y="3942060"/>
            <a:ext cx="10910919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6700" indent="-266700" algn="just">
              <a:spcAft>
                <a:spcPts val="0"/>
              </a:spcAf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10.	– ¿Cómo</a:t>
            </a:r>
            <a:r>
              <a:rPr lang="es-ES" altLang="zh-CN" sz="2400" b="1" i="1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__________(adquirir, ustedes) libros y revistas?</a:t>
            </a: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>
              <a:spcAft>
                <a:spcPts val="0"/>
              </a:spcAf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	– Los ___________(encargar) por </a:t>
            </a:r>
            <a:r>
              <a:rPr lang="es-ES" altLang="zh-CN" sz="2400" i="1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Internet </a:t>
            </a: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y luego los __________(recibir) en casa.</a:t>
            </a:r>
          </a:p>
          <a:p>
            <a:pPr marL="266700" indent="-266700" algn="just">
              <a:spcAft>
                <a:spcPts val="0"/>
              </a:spcAft>
            </a:pPr>
            <a:endParaRPr lang="es-ES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>
              <a:spcAft>
                <a:spcPts val="0"/>
              </a:spcAft>
            </a:pP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>
              <a:spcAft>
                <a:spcPts val="0"/>
              </a:spcAf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11. – ¿Por qué no me _________(devolver) los libros todavía? ¿No sabes que los ________(necesitar)?</a:t>
            </a: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>
              <a:spcAft>
                <a:spcPts val="0"/>
              </a:spcAf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  – Perdón, no los _________(tener) aquí en este momento.</a:t>
            </a: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8575690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本框 2"/>
          <p:cNvSpPr txBox="1"/>
          <p:nvPr/>
        </p:nvSpPr>
        <p:spPr>
          <a:xfrm>
            <a:off x="446689" y="1145628"/>
            <a:ext cx="8776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5. </a:t>
            </a:r>
            <a:r>
              <a:rPr lang="zh-CN" altLang="en-US" sz="2000" dirty="0">
                <a:latin typeface="+mn-ea"/>
              </a:rPr>
              <a:t>我们经常通过因特网给我们的父母写信，因为他们没有和我们住在一起。</a:t>
            </a:r>
            <a:r>
              <a:rPr lang="en-US" altLang="zh-CN" sz="2000" dirty="0">
                <a:latin typeface="+mn-ea"/>
              </a:rPr>
              <a:t>  </a:t>
            </a:r>
            <a:endParaRPr lang="zh-CN" altLang="en-US" sz="2000" dirty="0"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6689" y="2496725"/>
            <a:ext cx="8592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6. </a:t>
            </a:r>
            <a:r>
              <a:rPr lang="zh-CN" altLang="en-US" sz="2000" dirty="0">
                <a:latin typeface="+mn-ea"/>
              </a:rPr>
              <a:t>难道有人能够同时做饭和打扫房间吗？</a:t>
            </a:r>
            <a:r>
              <a:rPr lang="en-US" altLang="zh-CN" sz="2000" dirty="0">
                <a:latin typeface="+mn-ea"/>
              </a:rPr>
              <a:t> </a:t>
            </a:r>
            <a:endParaRPr lang="zh-CN" altLang="en-US" sz="2000" dirty="0"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6689" y="3792818"/>
            <a:ext cx="7551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8. </a:t>
            </a:r>
            <a:r>
              <a:rPr lang="zh-CN" altLang="en-US" sz="2000" dirty="0"/>
              <a:t>网络购物很容易 （</a:t>
            </a:r>
            <a:r>
              <a:rPr lang="es-ES" altLang="zh-CN" sz="2000" dirty="0"/>
              <a:t>fácil</a:t>
            </a:r>
            <a:r>
              <a:rPr lang="zh-CN" altLang="en-US" sz="2000" dirty="0"/>
              <a:t>），我只需要在电脑上敲几下键盘就行了。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49530" y="5137353"/>
            <a:ext cx="7551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9. </a:t>
            </a:r>
            <a:r>
              <a:rPr lang="zh-CN" altLang="en-US" sz="2000" dirty="0"/>
              <a:t>几乎大家都觉得这是个好方式，因为这样他们可以赢得时间。</a:t>
            </a:r>
          </a:p>
        </p:txBody>
      </p:sp>
      <p:sp>
        <p:nvSpPr>
          <p:cNvPr id="5" name="矩形 4"/>
          <p:cNvSpPr/>
          <p:nvPr/>
        </p:nvSpPr>
        <p:spPr>
          <a:xfrm>
            <a:off x="721567" y="1936165"/>
            <a:ext cx="835411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Solemos escribir a nuestros padres en </a:t>
            </a:r>
            <a:r>
              <a:rPr lang="es-ES" altLang="zh-CN" sz="2000" i="1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Internet</a:t>
            </a: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 porque no viven con nosotros.</a:t>
            </a:r>
            <a:endParaRPr lang="zh-CN" altLang="zh-CN" sz="1600" kern="1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30898" y="3155313"/>
            <a:ext cx="8344784" cy="5563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¿Acaso alguien puede preparar para la comida y limpiar la casa al mismo tiempo?</a:t>
            </a:r>
            <a:endParaRPr lang="zh-CN" altLang="zh-CN" sz="1600" kern="1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22040" y="4435589"/>
            <a:ext cx="870857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Comprar por </a:t>
            </a:r>
            <a:r>
              <a:rPr lang="es-ES" altLang="zh-CN" sz="2000" i="1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Internet </a:t>
            </a: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es muy fácil</a:t>
            </a:r>
            <a:r>
              <a:rPr lang="en-U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.</a:t>
            </a: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 Yo la hago con solo teclear el ordenador.</a:t>
            </a:r>
            <a:endParaRPr lang="zh-CN" altLang="zh-CN" sz="1600" kern="1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2040" y="5731682"/>
            <a:ext cx="826188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A casi todos los parece un buen sistema, porque así ganan tiempo.</a:t>
            </a:r>
            <a:endParaRPr lang="zh-CN" altLang="zh-CN" sz="1600" kern="1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CBD05B30-436A-476D-8950-5EC621F2723B}"/>
              </a:ext>
            </a:extLst>
          </p:cNvPr>
          <p:cNvSpPr/>
          <p:nvPr/>
        </p:nvSpPr>
        <p:spPr>
          <a:xfrm>
            <a:off x="262759" y="329657"/>
            <a:ext cx="1148255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  <a:spcAft>
                <a:spcPts val="0"/>
              </a:spcAft>
              <a:tabLst>
                <a:tab pos="198120" algn="l"/>
              </a:tabLst>
            </a:pPr>
            <a:r>
              <a:rPr lang="zh-CN" altLang="en-US" sz="2000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楷体_GB2312"/>
              </a:rPr>
              <a:t>这里每个句子都有一个错误，请找出来 </a:t>
            </a:r>
            <a:r>
              <a:rPr lang="es-ES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(Buscad el error que hay en cada frase)</a:t>
            </a:r>
            <a:r>
              <a:rPr lang="es-ES_tradnl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:</a:t>
            </a:r>
            <a:endParaRPr lang="zh-CN" altLang="zh-CN" sz="1600" kern="100" dirty="0">
              <a:solidFill>
                <a:schemeClr val="accent2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186003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2" grpId="0"/>
      <p:bldP spid="13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25972" y="319661"/>
            <a:ext cx="1148255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  <a:spcAft>
                <a:spcPts val="0"/>
              </a:spcAft>
              <a:tabLst>
                <a:tab pos="198120" algn="l"/>
              </a:tabLst>
            </a:pPr>
            <a:r>
              <a:rPr lang="zh-CN" altLang="en-US" sz="2000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楷体_GB2312"/>
              </a:rPr>
              <a:t>这里每个句子都有一个错误，请找出来 </a:t>
            </a:r>
            <a:r>
              <a:rPr lang="es-ES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(Buscad el error que hay en cada frase)</a:t>
            </a:r>
            <a:r>
              <a:rPr lang="es-ES_tradnl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:</a:t>
            </a:r>
            <a:endParaRPr lang="zh-CN" altLang="zh-CN" sz="1600" kern="100" dirty="0">
              <a:solidFill>
                <a:schemeClr val="accent2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6689" y="1145628"/>
            <a:ext cx="877613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5. </a:t>
            </a:r>
            <a:r>
              <a:rPr lang="zh-CN" altLang="en-US" sz="2000" dirty="0">
                <a:latin typeface="+mn-ea"/>
              </a:rPr>
              <a:t>我们经常通过因特网给我们的父母写信，因为他们没有和我们住在一起。</a:t>
            </a:r>
            <a:r>
              <a:rPr lang="en-US" altLang="zh-CN" sz="2000" dirty="0">
                <a:latin typeface="+mn-ea"/>
              </a:rPr>
              <a:t>  </a:t>
            </a:r>
            <a:endParaRPr lang="zh-CN" altLang="en-US" sz="2000" dirty="0">
              <a:latin typeface="+mn-ea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446689" y="2496725"/>
            <a:ext cx="8592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6. </a:t>
            </a:r>
            <a:r>
              <a:rPr lang="zh-CN" altLang="en-US" sz="2000" dirty="0">
                <a:latin typeface="+mn-ea"/>
              </a:rPr>
              <a:t>难道有人能够同时做饭和打扫房间吗？</a:t>
            </a:r>
            <a:r>
              <a:rPr lang="en-US" altLang="zh-CN" sz="2000" dirty="0">
                <a:latin typeface="+mn-ea"/>
              </a:rPr>
              <a:t> </a:t>
            </a:r>
            <a:endParaRPr lang="zh-CN" altLang="en-US" sz="2000" dirty="0"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6689" y="3792818"/>
            <a:ext cx="7551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8. </a:t>
            </a:r>
            <a:r>
              <a:rPr lang="zh-CN" altLang="en-US" sz="2000" dirty="0"/>
              <a:t>网络购物很容易 （</a:t>
            </a:r>
            <a:r>
              <a:rPr lang="es-ES" altLang="zh-CN" sz="2000" dirty="0"/>
              <a:t>fácil</a:t>
            </a:r>
            <a:r>
              <a:rPr lang="zh-CN" altLang="en-US" sz="2000" dirty="0"/>
              <a:t>），我只需要在电脑上敲几下键盘就行了。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449530" y="5137353"/>
            <a:ext cx="7551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9. </a:t>
            </a:r>
            <a:r>
              <a:rPr lang="zh-CN" altLang="en-US" sz="2000" dirty="0"/>
              <a:t>几乎大家都觉得这是个好方式，因为这样他们可以赢得时间。</a:t>
            </a:r>
          </a:p>
        </p:txBody>
      </p:sp>
      <p:sp>
        <p:nvSpPr>
          <p:cNvPr id="5" name="矩形 4"/>
          <p:cNvSpPr/>
          <p:nvPr/>
        </p:nvSpPr>
        <p:spPr>
          <a:xfrm>
            <a:off x="721567" y="1936165"/>
            <a:ext cx="835411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Solemos escribir a nuestros padres por </a:t>
            </a:r>
            <a:r>
              <a:rPr lang="es-ES" altLang="zh-CN" sz="2000" i="1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Internet</a:t>
            </a: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 porque no viven con nosotros.</a:t>
            </a:r>
            <a:endParaRPr lang="zh-CN" altLang="zh-CN" sz="1600" kern="1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730898" y="3155313"/>
            <a:ext cx="8344784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¿Acaso alguien puede preparar la comida y limpiar la casa al mismo tiempo?</a:t>
            </a:r>
            <a:endParaRPr lang="zh-CN" altLang="zh-CN" sz="1600" kern="1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622040" y="4435589"/>
            <a:ext cx="870857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Comprar por </a:t>
            </a:r>
            <a:r>
              <a:rPr lang="es-ES" altLang="zh-CN" sz="2000" i="1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Internet </a:t>
            </a: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es muy fácil</a:t>
            </a:r>
            <a:r>
              <a:rPr lang="en-U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.</a:t>
            </a: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 Yo lo hago con solo teclear el ordenador.</a:t>
            </a:r>
            <a:endParaRPr lang="zh-CN" altLang="zh-CN" sz="1600" kern="1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622040" y="5731682"/>
            <a:ext cx="826188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FF0000"/>
                </a:solidFill>
                <a:latin typeface="Times New Roman" panose="02020603050405020304" pitchFamily="18" charset="0"/>
                <a:ea typeface="楷体_GB2312"/>
              </a:rPr>
              <a:t>A casi todos les parece un buen sistema, porque así ganan tiempo.</a:t>
            </a:r>
            <a:endParaRPr lang="zh-CN" altLang="zh-CN" sz="1600" kern="100" dirty="0">
              <a:solidFill>
                <a:srgbClr val="FF000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86236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  <p:bldP spid="12" grpId="0"/>
      <p:bldP spid="1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04799" y="261257"/>
            <a:ext cx="9467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Esther escribe un </a:t>
            </a:r>
            <a:r>
              <a:rPr lang="en-US" altLang="zh-CN" dirty="0" err="1">
                <a:solidFill>
                  <a:srgbClr val="0070C0"/>
                </a:solidFill>
              </a:rPr>
              <a:t>mensaje</a:t>
            </a:r>
            <a:r>
              <a:rPr lang="en-US" altLang="zh-CN" dirty="0">
                <a:solidFill>
                  <a:srgbClr val="0070C0"/>
                </a:solidFill>
              </a:rPr>
              <a:t> y </a:t>
            </a:r>
            <a:r>
              <a:rPr lang="en-US" altLang="zh-CN" dirty="0" err="1">
                <a:solidFill>
                  <a:srgbClr val="0070C0"/>
                </a:solidFill>
              </a:rPr>
              <a:t>nos</a:t>
            </a:r>
            <a:r>
              <a:rPr lang="en-US" altLang="zh-CN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explica</a:t>
            </a:r>
            <a:r>
              <a:rPr lang="en-US" altLang="zh-CN" dirty="0">
                <a:solidFill>
                  <a:srgbClr val="0070C0"/>
                </a:solidFill>
              </a:rPr>
              <a:t> las </a:t>
            </a:r>
            <a:r>
              <a:rPr lang="en-US" altLang="zh-CN" dirty="0" err="1">
                <a:solidFill>
                  <a:srgbClr val="0070C0"/>
                </a:solidFill>
              </a:rPr>
              <a:t>razones</a:t>
            </a:r>
            <a:r>
              <a:rPr lang="en-US" altLang="zh-CN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por</a:t>
            </a:r>
            <a:r>
              <a:rPr lang="en-US" altLang="zh-CN" dirty="0">
                <a:solidFill>
                  <a:srgbClr val="0070C0"/>
                </a:solidFill>
              </a:rPr>
              <a:t> las que </a:t>
            </a:r>
            <a:r>
              <a:rPr lang="en-US" altLang="zh-CN" dirty="0" err="1">
                <a:solidFill>
                  <a:srgbClr val="0070C0"/>
                </a:solidFill>
              </a:rPr>
              <a:t>prefiere</a:t>
            </a:r>
            <a:r>
              <a:rPr lang="en-US" altLang="zh-CN" dirty="0">
                <a:solidFill>
                  <a:srgbClr val="0070C0"/>
                </a:solidFill>
              </a:rPr>
              <a:t> la </a:t>
            </a:r>
            <a:r>
              <a:rPr lang="en-US" altLang="zh-CN" dirty="0" err="1">
                <a:solidFill>
                  <a:srgbClr val="0070C0"/>
                </a:solidFill>
              </a:rPr>
              <a:t>compra</a:t>
            </a:r>
            <a:r>
              <a:rPr lang="en-US" altLang="zh-CN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por</a:t>
            </a:r>
            <a:r>
              <a:rPr lang="en-US" altLang="zh-CN" dirty="0">
                <a:solidFill>
                  <a:srgbClr val="0070C0"/>
                </a:solidFill>
              </a:rPr>
              <a:t> Internet. Pero las </a:t>
            </a:r>
            <a:r>
              <a:rPr lang="en-US" altLang="zh-CN" dirty="0" err="1">
                <a:solidFill>
                  <a:srgbClr val="0070C0"/>
                </a:solidFill>
              </a:rPr>
              <a:t>frases</a:t>
            </a:r>
            <a:r>
              <a:rPr lang="en-US" altLang="zh-CN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est</a:t>
            </a:r>
            <a:r>
              <a:rPr lang="es-ES" altLang="zh-CN" dirty="0">
                <a:solidFill>
                  <a:srgbClr val="0070C0"/>
                </a:solidFill>
              </a:rPr>
              <a:t>án desordenadas, y no podemos entender lo que escribe. ¡Vamos a ordenarlas! </a:t>
            </a:r>
          </a:p>
          <a:p>
            <a:endParaRPr lang="zh-CN" altLang="en-US" dirty="0">
              <a:solidFill>
                <a:srgbClr val="0070C0"/>
              </a:solidFill>
            </a:endParaRPr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7398" y="3315478"/>
            <a:ext cx="8129589" cy="200919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1560" y="1255077"/>
            <a:ext cx="8646367" cy="48556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57960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04799" y="261257"/>
            <a:ext cx="946746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0070C0"/>
                </a:solidFill>
              </a:rPr>
              <a:t>Esther escribe un </a:t>
            </a:r>
            <a:r>
              <a:rPr lang="en-US" altLang="zh-CN" dirty="0" err="1">
                <a:solidFill>
                  <a:srgbClr val="0070C0"/>
                </a:solidFill>
              </a:rPr>
              <a:t>mensaje</a:t>
            </a:r>
            <a:r>
              <a:rPr lang="en-US" altLang="zh-CN" dirty="0">
                <a:solidFill>
                  <a:srgbClr val="0070C0"/>
                </a:solidFill>
              </a:rPr>
              <a:t> y </a:t>
            </a:r>
            <a:r>
              <a:rPr lang="en-US" altLang="zh-CN" dirty="0" err="1">
                <a:solidFill>
                  <a:srgbClr val="0070C0"/>
                </a:solidFill>
              </a:rPr>
              <a:t>nos</a:t>
            </a:r>
            <a:r>
              <a:rPr lang="en-US" altLang="zh-CN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explica</a:t>
            </a:r>
            <a:r>
              <a:rPr lang="en-US" altLang="zh-CN" dirty="0">
                <a:solidFill>
                  <a:srgbClr val="0070C0"/>
                </a:solidFill>
              </a:rPr>
              <a:t> las </a:t>
            </a:r>
            <a:r>
              <a:rPr lang="en-US" altLang="zh-CN" dirty="0" err="1">
                <a:solidFill>
                  <a:srgbClr val="0070C0"/>
                </a:solidFill>
              </a:rPr>
              <a:t>razones</a:t>
            </a:r>
            <a:r>
              <a:rPr lang="en-US" altLang="zh-CN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por</a:t>
            </a:r>
            <a:r>
              <a:rPr lang="en-US" altLang="zh-CN" dirty="0">
                <a:solidFill>
                  <a:srgbClr val="0070C0"/>
                </a:solidFill>
              </a:rPr>
              <a:t> las que </a:t>
            </a:r>
            <a:r>
              <a:rPr lang="en-US" altLang="zh-CN" dirty="0" err="1">
                <a:solidFill>
                  <a:srgbClr val="0070C0"/>
                </a:solidFill>
              </a:rPr>
              <a:t>prefiere</a:t>
            </a:r>
            <a:r>
              <a:rPr lang="en-US" altLang="zh-CN" dirty="0">
                <a:solidFill>
                  <a:srgbClr val="0070C0"/>
                </a:solidFill>
              </a:rPr>
              <a:t> la </a:t>
            </a:r>
            <a:r>
              <a:rPr lang="en-US" altLang="zh-CN" dirty="0" err="1">
                <a:solidFill>
                  <a:srgbClr val="0070C0"/>
                </a:solidFill>
              </a:rPr>
              <a:t>compra</a:t>
            </a:r>
            <a:r>
              <a:rPr lang="en-US" altLang="zh-CN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por</a:t>
            </a:r>
            <a:r>
              <a:rPr lang="en-US" altLang="zh-CN" dirty="0">
                <a:solidFill>
                  <a:srgbClr val="0070C0"/>
                </a:solidFill>
              </a:rPr>
              <a:t> Internet. Pero las </a:t>
            </a:r>
            <a:r>
              <a:rPr lang="en-US" altLang="zh-CN" dirty="0" err="1">
                <a:solidFill>
                  <a:srgbClr val="0070C0"/>
                </a:solidFill>
              </a:rPr>
              <a:t>frases</a:t>
            </a:r>
            <a:r>
              <a:rPr lang="en-US" altLang="zh-CN" dirty="0">
                <a:solidFill>
                  <a:srgbClr val="0070C0"/>
                </a:solidFill>
              </a:rPr>
              <a:t> </a:t>
            </a:r>
            <a:r>
              <a:rPr lang="en-US" altLang="zh-CN" dirty="0" err="1">
                <a:solidFill>
                  <a:srgbClr val="0070C0"/>
                </a:solidFill>
              </a:rPr>
              <a:t>est</a:t>
            </a:r>
            <a:r>
              <a:rPr lang="es-ES" altLang="zh-CN" dirty="0">
                <a:solidFill>
                  <a:srgbClr val="0070C0"/>
                </a:solidFill>
              </a:rPr>
              <a:t>án desordenadas, y no podemos entender lo que escribe. ¡Vamos a ordenarlas! </a:t>
            </a:r>
          </a:p>
          <a:p>
            <a:endParaRPr lang="zh-CN" altLang="en-US" dirty="0">
              <a:solidFill>
                <a:srgbClr val="0070C0"/>
              </a:solidFill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3689" y="1065712"/>
            <a:ext cx="8976048" cy="5084479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70422" y="938303"/>
            <a:ext cx="3309962" cy="1771663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22397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433499">
            <a:off x="1204935" y="1510049"/>
            <a:ext cx="9330768" cy="363632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3" name="矩形 2"/>
          <p:cNvSpPr/>
          <p:nvPr/>
        </p:nvSpPr>
        <p:spPr>
          <a:xfrm>
            <a:off x="422097" y="454290"/>
            <a:ext cx="11522000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ES" altLang="zh-CN" sz="4400" b="1" dirty="0">
                <a:ln w="13462">
                  <a:solidFill>
                    <a:schemeClr val="bg1"/>
                  </a:solidFill>
                  <a:prstDash val="solid"/>
                </a:ln>
                <a:solidFill>
                  <a:schemeClr val="tx1">
                    <a:lumMod val="85000"/>
                    <a:lumOff val="15000"/>
                  </a:schemeClr>
                </a:solidFill>
                <a:effectLst>
                  <a:outerShdw dist="38100" dir="2700000" algn="bl" rotWithShape="0">
                    <a:schemeClr val="accent5"/>
                  </a:outerShdw>
                </a:effectLst>
              </a:rPr>
              <a:t>¿Por qué a Esther le gusta comprar por Internet?</a:t>
            </a:r>
            <a:endParaRPr lang="zh-CN" altLang="en-US" sz="4400" b="1" cap="none" spc="0" dirty="0">
              <a:ln w="13462">
                <a:solidFill>
                  <a:schemeClr val="bg1"/>
                </a:solidFill>
                <a:prstDash val="solid"/>
              </a:ln>
              <a:solidFill>
                <a:schemeClr val="tx1">
                  <a:lumMod val="85000"/>
                  <a:lumOff val="15000"/>
                </a:schemeClr>
              </a:solidFill>
              <a:effectLst>
                <a:outerShdw dist="38100" dir="2700000" algn="bl" rotWithShape="0">
                  <a:schemeClr val="accent5"/>
                </a:outerShdw>
              </a:effectLst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2A4DD307-4C3F-431F-B0B2-E0653F3D909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69227" y="5370111"/>
            <a:ext cx="5629470" cy="1042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1541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形标注 3"/>
          <p:cNvSpPr/>
          <p:nvPr/>
        </p:nvSpPr>
        <p:spPr>
          <a:xfrm>
            <a:off x="4189848" y="1819662"/>
            <a:ext cx="4149019" cy="2263508"/>
          </a:xfrm>
          <a:prstGeom prst="wedgeEllipseCallout">
            <a:avLst/>
          </a:prstGeom>
          <a:solidFill>
            <a:srgbClr val="FFC00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zh-CN" sz="32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¿Y tú, te gusta comprar por Internet?</a:t>
            </a:r>
          </a:p>
        </p:txBody>
      </p:sp>
    </p:spTree>
    <p:extLst>
      <p:ext uri="{BB962C8B-B14F-4D97-AF65-F5344CB8AC3E}">
        <p14:creationId xmlns:p14="http://schemas.microsoft.com/office/powerpoint/2010/main" val="202323009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形标注 3"/>
          <p:cNvSpPr/>
          <p:nvPr/>
        </p:nvSpPr>
        <p:spPr>
          <a:xfrm>
            <a:off x="1176354" y="1704643"/>
            <a:ext cx="4149019" cy="2263508"/>
          </a:xfrm>
          <a:prstGeom prst="wedgeEllipseCallout">
            <a:avLst/>
          </a:prstGeom>
          <a:solidFill>
            <a:srgbClr val="FFC00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zh-CN" sz="3200" b="1" dirty="0">
                <a:solidFill>
                  <a:schemeClr val="tx2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¿Y tú, te gusta comprar por Internet?</a:t>
            </a:r>
          </a:p>
        </p:txBody>
      </p:sp>
      <p:sp>
        <p:nvSpPr>
          <p:cNvPr id="5" name="圆角矩形标注 4"/>
          <p:cNvSpPr/>
          <p:nvPr/>
        </p:nvSpPr>
        <p:spPr>
          <a:xfrm>
            <a:off x="6372200" y="1556792"/>
            <a:ext cx="4088766" cy="2963450"/>
          </a:xfrm>
          <a:prstGeom prst="wedgeRoundRectCallout">
            <a:avLst/>
          </a:prstGeom>
          <a:solidFill>
            <a:srgbClr val="FF3300"/>
          </a:solidFill>
          <a:ln w="508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zh-CN" sz="2400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 mí me encanta ir de compras en familia o con amigos, es una de mis actividades favoritas, porque me divierto y me relajo.</a:t>
            </a:r>
            <a:endParaRPr lang="zh-CN" altLang="en-US" sz="2400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97913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23324" y="3627049"/>
            <a:ext cx="2391471" cy="2896751"/>
          </a:xfrm>
          <a:prstGeom prst="rect">
            <a:avLst/>
          </a:prstGeom>
        </p:spPr>
      </p:pic>
      <p:sp>
        <p:nvSpPr>
          <p:cNvPr id="4" name="矩形 3"/>
          <p:cNvSpPr/>
          <p:nvPr/>
        </p:nvSpPr>
        <p:spPr>
          <a:xfrm>
            <a:off x="3180485" y="4140735"/>
            <a:ext cx="417018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altLang="zh-CN" sz="2800" b="1" cap="none" spc="0" dirty="0">
                <a:ln/>
                <a:solidFill>
                  <a:schemeClr val="accent2"/>
                </a:solidFill>
                <a:effectLst/>
              </a:rPr>
              <a:t>¿</a:t>
            </a:r>
            <a:r>
              <a:rPr lang="es-ES" altLang="zh-CN" sz="2800" b="1" dirty="0">
                <a:ln/>
                <a:solidFill>
                  <a:schemeClr val="accent2"/>
                </a:solidFill>
              </a:rPr>
              <a:t>Es importante leer libros</a:t>
            </a:r>
            <a:r>
              <a:rPr lang="es-ES" altLang="zh-CN" sz="2800" b="1" cap="none" spc="0" dirty="0">
                <a:ln/>
                <a:solidFill>
                  <a:schemeClr val="accent2"/>
                </a:solidFill>
                <a:effectLst/>
              </a:rPr>
              <a:t>?</a:t>
            </a:r>
            <a:endParaRPr lang="zh-CN" altLang="en-US" sz="2800" b="1" cap="none" spc="0" dirty="0">
              <a:ln/>
              <a:solidFill>
                <a:schemeClr val="accent2"/>
              </a:solidFill>
              <a:effectLst/>
            </a:endParaRPr>
          </a:p>
        </p:txBody>
      </p:sp>
      <p:sp>
        <p:nvSpPr>
          <p:cNvPr id="5" name="矩形 4"/>
          <p:cNvSpPr/>
          <p:nvPr/>
        </p:nvSpPr>
        <p:spPr>
          <a:xfrm>
            <a:off x="617167" y="2672942"/>
            <a:ext cx="9659376" cy="954107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altLang="zh-CN" sz="2800" b="1" cap="none" spc="0" dirty="0">
                <a:ln/>
                <a:solidFill>
                  <a:srgbClr val="00B0F0"/>
                </a:solidFill>
                <a:effectLst/>
              </a:rPr>
              <a:t>¿</a:t>
            </a:r>
            <a:r>
              <a:rPr lang="es-ES" altLang="zh-CN" sz="2800" b="1" dirty="0">
                <a:ln/>
                <a:solidFill>
                  <a:srgbClr val="00B0F0"/>
                </a:solidFill>
              </a:rPr>
              <a:t>Qué tipo de libros te gusta comprar</a:t>
            </a:r>
            <a:r>
              <a:rPr lang="es-ES" altLang="zh-CN" sz="2800" b="1" cap="none" spc="0" dirty="0">
                <a:ln/>
                <a:solidFill>
                  <a:srgbClr val="00B0F0"/>
                </a:solidFill>
                <a:effectLst/>
              </a:rPr>
              <a:t>? Novelas, libros históricos,</a:t>
            </a:r>
          </a:p>
          <a:p>
            <a:pPr algn="ctr"/>
            <a:r>
              <a:rPr lang="es-ES" altLang="zh-CN" sz="2800" b="1" dirty="0">
                <a:ln/>
                <a:solidFill>
                  <a:srgbClr val="00B0F0"/>
                </a:solidFill>
              </a:rPr>
              <a:t>poesía, libros de aventuras, libros de autoayuda, etc. </a:t>
            </a:r>
            <a:endParaRPr lang="zh-CN" altLang="en-US" sz="2800" b="1" cap="none" spc="0" dirty="0">
              <a:ln/>
              <a:solidFill>
                <a:srgbClr val="00B0F0"/>
              </a:solidFill>
              <a:effectLst/>
            </a:endParaRPr>
          </a:p>
        </p:txBody>
      </p:sp>
      <p:sp>
        <p:nvSpPr>
          <p:cNvPr id="6" name="矩形 5"/>
          <p:cNvSpPr/>
          <p:nvPr/>
        </p:nvSpPr>
        <p:spPr>
          <a:xfrm>
            <a:off x="933472" y="1317415"/>
            <a:ext cx="9343071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es-ES" altLang="zh-CN" sz="2800" b="1" cap="none" spc="0" dirty="0">
                <a:ln/>
                <a:solidFill>
                  <a:srgbClr val="00B050"/>
                </a:solidFill>
                <a:effectLst/>
              </a:rPr>
              <a:t>¿Te gusta comprar libros en la librería o lo haces por</a:t>
            </a:r>
            <a:r>
              <a:rPr lang="es-ES" altLang="zh-CN" sz="2800" b="1" i="1" cap="none" spc="0" dirty="0">
                <a:ln/>
                <a:solidFill>
                  <a:srgbClr val="00B050"/>
                </a:solidFill>
                <a:effectLst/>
              </a:rPr>
              <a:t> Internet</a:t>
            </a:r>
            <a:r>
              <a:rPr lang="es-ES" altLang="zh-CN" sz="2800" b="1" cap="none" spc="0" dirty="0">
                <a:ln/>
                <a:solidFill>
                  <a:srgbClr val="00B050"/>
                </a:solidFill>
                <a:effectLst/>
              </a:rPr>
              <a:t>?</a:t>
            </a:r>
            <a:endParaRPr lang="zh-CN" altLang="en-US" sz="2800" b="1" cap="none" spc="0" dirty="0">
              <a:ln/>
              <a:solidFill>
                <a:srgbClr val="00B050"/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29899494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2348871" y="1710754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FCFCF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思源黑体 CN Normal" panose="020B0400000000000000" pitchFamily="34" charset="-122"/>
              </a:rPr>
              <a:t>1</a:t>
            </a:r>
            <a:endParaRPr lang="zh-CN" altLang="en-US" sz="3200" dirty="0">
              <a:solidFill>
                <a:srgbClr val="FCFCFC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2348871" y="3517358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FCFCF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2</a:t>
            </a:r>
            <a:endParaRPr lang="zh-CN" altLang="en-US" sz="3200" dirty="0">
              <a:solidFill>
                <a:srgbClr val="FCFCFC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9" name="矩形 4"/>
          <p:cNvSpPr>
            <a:spLocks noChangeArrowheads="1"/>
          </p:cNvSpPr>
          <p:nvPr/>
        </p:nvSpPr>
        <p:spPr bwMode="auto">
          <a:xfrm>
            <a:off x="1413852" y="112287"/>
            <a:ext cx="888966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Lección 27</a:t>
            </a:r>
          </a:p>
          <a:p>
            <a:pPr algn="ctr"/>
            <a:r>
              <a:rPr lang="zh-CN" altLang="en-US" sz="3600" dirty="0">
                <a:solidFill>
                  <a:schemeClr val="accent1"/>
                </a:solidFill>
                <a:latin typeface="+mj-ea"/>
                <a:ea typeface="+mj-ea"/>
                <a:sym typeface="微软雅黑" pitchFamily="34" charset="-122"/>
              </a:rPr>
              <a:t>第二十七课</a:t>
            </a:r>
            <a:endParaRPr lang="zh-CN" altLang="en-US" sz="3600" b="1" dirty="0">
              <a:solidFill>
                <a:schemeClr val="accent1"/>
              </a:solidFill>
              <a:latin typeface="+mj-ea"/>
              <a:ea typeface="+mj-ea"/>
              <a:sym typeface="微软雅黑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616324" y="3652583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课后练习</a:t>
            </a:r>
          </a:p>
        </p:txBody>
      </p:sp>
      <p:sp>
        <p:nvSpPr>
          <p:cNvPr id="20" name="矩形 19"/>
          <p:cNvSpPr/>
          <p:nvPr/>
        </p:nvSpPr>
        <p:spPr>
          <a:xfrm>
            <a:off x="3598722" y="1778366"/>
            <a:ext cx="482484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课文二</a:t>
            </a:r>
            <a:endParaRPr lang="en-US" altLang="zh-CN" sz="3200" dirty="0"/>
          </a:p>
        </p:txBody>
      </p:sp>
      <p:sp>
        <p:nvSpPr>
          <p:cNvPr id="11" name="椭圆 10"/>
          <p:cNvSpPr/>
          <p:nvPr/>
        </p:nvSpPr>
        <p:spPr>
          <a:xfrm>
            <a:off x="2348871" y="5192211"/>
            <a:ext cx="720000" cy="72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zh-CN" sz="3200" dirty="0">
                <a:solidFill>
                  <a:srgbClr val="FCFCF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3</a:t>
            </a:r>
            <a:endParaRPr lang="zh-CN" altLang="en-US" sz="3200" dirty="0">
              <a:solidFill>
                <a:srgbClr val="FCFCFC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616324" y="5384401"/>
            <a:ext cx="100540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讨论</a:t>
            </a:r>
          </a:p>
        </p:txBody>
      </p:sp>
    </p:spTree>
    <p:extLst>
      <p:ext uri="{BB962C8B-B14F-4D97-AF65-F5344CB8AC3E}">
        <p14:creationId xmlns:p14="http://schemas.microsoft.com/office/powerpoint/2010/main" val="38819144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0606" y="844790"/>
            <a:ext cx="3657627" cy="5143538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9949" y="844790"/>
            <a:ext cx="4652997" cy="5143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0504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379445" y="1086589"/>
            <a:ext cx="10369420" cy="55656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>
              <a:lnSpc>
                <a:spcPts val="1650"/>
              </a:lnSpc>
            </a:pPr>
            <a:r>
              <a:rPr lang="en-US" altLang="zh-CN" sz="2400" b="1" kern="0" dirty="0" err="1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Ventajas</a:t>
            </a:r>
            <a:endParaRPr lang="en-US" altLang="zh-CN" sz="2400" b="1" kern="0" dirty="0">
              <a:solidFill>
                <a:srgbClr val="11111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lnSpc>
                <a:spcPts val="1650"/>
              </a:lnSpc>
            </a:pP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altLang="zh-CN" sz="2400" kern="0" dirty="0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 oferta amplia y acceso a productos que quizás no encuentras tan fácilmente en tu entorno</a:t>
            </a:r>
            <a:endParaRPr lang="zh-CN" altLang="zh-CN" sz="2400" kern="100" dirty="0">
              <a:solidFill>
                <a:srgbClr val="4444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altLang="zh-CN" sz="2400" kern="0" dirty="0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Posibilidad de comparar precios. Si compras en las tiendas, el precio de los productos es más alto</a:t>
            </a:r>
            <a:endParaRPr lang="zh-CN" altLang="zh-CN" sz="2400" kern="100" dirty="0">
              <a:solidFill>
                <a:srgbClr val="4444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n-US" altLang="zh-CN" sz="2400" kern="0" dirty="0" err="1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Rapidez</a:t>
            </a:r>
            <a:r>
              <a:rPr lang="en-US" altLang="zh-CN" sz="2400" kern="0" dirty="0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CN" sz="2400" kern="0" dirty="0" err="1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</a:t>
            </a:r>
            <a:r>
              <a:rPr lang="en-US" altLang="zh-CN" sz="2400" kern="0" dirty="0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la </a:t>
            </a:r>
            <a:r>
              <a:rPr lang="en-US" altLang="zh-CN" sz="2400" kern="0" dirty="0" err="1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entrega</a:t>
            </a:r>
            <a:endParaRPr lang="zh-CN" altLang="zh-CN" sz="2400" kern="100" dirty="0">
              <a:solidFill>
                <a:srgbClr val="4444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altLang="zh-CN" sz="2400" kern="0" dirty="0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Una sencilla política de devoluciones</a:t>
            </a:r>
            <a:endParaRPr lang="zh-CN" altLang="zh-CN" sz="2400" kern="100" dirty="0">
              <a:solidFill>
                <a:srgbClr val="4444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altLang="zh-CN" sz="2400" kern="0" dirty="0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No hay límite de horarios</a:t>
            </a:r>
          </a:p>
          <a:p>
            <a:pPr marL="342900" lvl="0" indent="-342900" fontAlgn="base">
              <a:lnSpc>
                <a:spcPts val="2105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es-ES" altLang="zh-CN" sz="2400" kern="0" dirty="0">
              <a:solidFill>
                <a:srgbClr val="4444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lnSpc>
                <a:spcPts val="2105"/>
              </a:lnSpc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endParaRPr lang="zh-CN" altLang="zh-CN" sz="2400" kern="100" dirty="0">
              <a:solidFill>
                <a:srgbClr val="4444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lnSpc>
                <a:spcPts val="1650"/>
              </a:lnSpc>
            </a:pPr>
            <a:r>
              <a:rPr lang="en-US" altLang="zh-CN" sz="2400" b="1" kern="0" dirty="0" err="1">
                <a:solidFill>
                  <a:srgbClr val="11111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Desventajas</a:t>
            </a:r>
            <a:endParaRPr lang="en-US" altLang="zh-CN" sz="2400" b="1" kern="0" dirty="0">
              <a:solidFill>
                <a:srgbClr val="11111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fontAlgn="base">
              <a:lnSpc>
                <a:spcPts val="1650"/>
              </a:lnSpc>
            </a:pP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altLang="zh-CN" sz="2400" kern="0" dirty="0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Imposibilidad de tocar, probar y sentir el producto</a:t>
            </a:r>
            <a:endParaRPr lang="zh-CN" altLang="zh-CN" sz="2400" kern="100" dirty="0">
              <a:solidFill>
                <a:srgbClr val="4444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altLang="zh-CN" sz="2400" kern="0" dirty="0">
                <a:solidFill>
                  <a:srgbClr val="0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Posibilidad de ser víctima de una estafa</a:t>
            </a:r>
            <a:endParaRPr lang="es-ES" altLang="zh-CN" sz="2400" kern="0" dirty="0">
              <a:solidFill>
                <a:srgbClr val="4444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42900" lvl="0" indent="-342900" fontAlgn="base">
              <a:buSzPts val="1000"/>
              <a:buFont typeface="Symbol" panose="05050102010706020507" pitchFamily="18" charset="2"/>
              <a:buChar char=""/>
              <a:tabLst>
                <a:tab pos="457200" algn="l"/>
              </a:tabLst>
            </a:pPr>
            <a:r>
              <a:rPr lang="es-ES" altLang="zh-CN" sz="2400" kern="0" dirty="0">
                <a:solidFill>
                  <a:srgbClr val="444444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Hay productos que parecen imposibles de vender por Internet, por ejemplo, los coches, las casas</a:t>
            </a:r>
            <a:endParaRPr lang="zh-CN" altLang="zh-CN" sz="2400" kern="100" dirty="0">
              <a:solidFill>
                <a:srgbClr val="444444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" name="图片 3" descr="Tienda física contra tienda virtual: ¿por qué necesitas una tienda online?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47513" y="3799114"/>
            <a:ext cx="1928405" cy="1861457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矩形 4"/>
          <p:cNvSpPr/>
          <p:nvPr/>
        </p:nvSpPr>
        <p:spPr>
          <a:xfrm>
            <a:off x="598082" y="149624"/>
            <a:ext cx="9236503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altLang="zh-CN" sz="36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Ventajas</a:t>
            </a:r>
            <a:r>
              <a:rPr lang="en-US" altLang="zh-CN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y </a:t>
            </a:r>
            <a:r>
              <a:rPr lang="en-US" altLang="zh-CN" sz="36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desventajas</a:t>
            </a:r>
            <a:r>
              <a:rPr lang="en-US" altLang="zh-CN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de </a:t>
            </a:r>
            <a:r>
              <a:rPr lang="en-US" altLang="zh-CN" sz="36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comprar</a:t>
            </a:r>
            <a:r>
              <a:rPr lang="en-US" altLang="zh-CN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</a:t>
            </a:r>
            <a:r>
              <a:rPr lang="en-US" altLang="zh-CN" sz="3600" b="1" dirty="0" err="1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por</a:t>
            </a:r>
            <a:r>
              <a:rPr lang="en-US" altLang="zh-CN" sz="3600" b="1" dirty="0">
                <a:ln w="22225">
                  <a:solidFill>
                    <a:schemeClr val="accent2"/>
                  </a:solidFill>
                  <a:prstDash val="solid"/>
                </a:ln>
                <a:solidFill>
                  <a:schemeClr val="accent2">
                    <a:lumMod val="40000"/>
                    <a:lumOff val="60000"/>
                  </a:schemeClr>
                </a:solidFill>
              </a:rPr>
              <a:t> Internet</a:t>
            </a:r>
            <a:endParaRPr lang="zh-CN" altLang="en-US" sz="3600" b="1" cap="none" spc="0" dirty="0">
              <a:ln w="22225">
                <a:solidFill>
                  <a:schemeClr val="accent2"/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985250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11397" y="166329"/>
            <a:ext cx="3579826" cy="76944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  <a:scene3d>
              <a:camera prst="orthographicFront"/>
              <a:lightRig rig="soft" dir="t">
                <a:rot lat="0" lon="0" rev="15600000"/>
              </a:lightRig>
            </a:scene3d>
            <a:sp3d extrusionH="57150" prstMaterial="softEdge">
              <a:bevelT w="25400" h="38100"/>
            </a:sp3d>
          </a:bodyPr>
          <a:lstStyle/>
          <a:p>
            <a:pPr algn="ctr"/>
            <a:r>
              <a:rPr lang="zh-CN" altLang="en-US" sz="4400" b="1" dirty="0">
                <a:ln/>
                <a:solidFill>
                  <a:schemeClr val="accent4"/>
                </a:solidFill>
              </a:rPr>
              <a:t>期末考试题型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2879933" y="1478760"/>
            <a:ext cx="6584731" cy="3970318"/>
          </a:xfrm>
          <a:prstGeom prst="rect">
            <a:avLst/>
          </a:prstGeom>
        </p:spPr>
        <p:style>
          <a:lnRef idx="1">
            <a:schemeClr val="accent5"/>
          </a:lnRef>
          <a:fillRef idx="3">
            <a:schemeClr val="accent5"/>
          </a:fillRef>
          <a:effectRef idx="2">
            <a:schemeClr val="accent5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800" dirty="0"/>
              <a:t>介词、冠词或两者的缩合形式填空</a:t>
            </a:r>
            <a:endParaRPr lang="en-US" altLang="zh-CN" sz="28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800" dirty="0"/>
              <a:t>单项选择</a:t>
            </a:r>
            <a:endParaRPr lang="en-US" altLang="zh-CN" sz="28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800" dirty="0"/>
              <a:t>动词变位填空</a:t>
            </a:r>
            <a:endParaRPr lang="en-US" altLang="zh-CN" sz="28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800" dirty="0"/>
              <a:t>阅读段落并写出划线部分所指</a:t>
            </a:r>
            <a:endParaRPr lang="en-US" altLang="zh-CN" sz="28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800" dirty="0"/>
              <a:t>根据给出的单词造句</a:t>
            </a:r>
            <a:endParaRPr lang="en-US" altLang="zh-CN" sz="2800" dirty="0"/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zh-CN" altLang="en-US" sz="2800" dirty="0"/>
              <a:t>小作文</a:t>
            </a:r>
          </a:p>
        </p:txBody>
      </p:sp>
    </p:spTree>
    <p:extLst>
      <p:ext uri="{BB962C8B-B14F-4D97-AF65-F5344CB8AC3E}">
        <p14:creationId xmlns:p14="http://schemas.microsoft.com/office/powerpoint/2010/main" val="24899737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99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325821" y="483163"/>
            <a:ext cx="10578662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  <a:spcAft>
                <a:spcPts val="0"/>
              </a:spcAft>
              <a:tabLst>
                <a:tab pos="198120" algn="l"/>
              </a:tabLst>
            </a:pPr>
            <a:r>
              <a:rPr lang="es-ES" altLang="zh-CN" sz="2000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楷体_GB2312"/>
              </a:rPr>
              <a:t>XI. </a:t>
            </a:r>
            <a:r>
              <a:rPr lang="zh-CN" altLang="zh-CN" sz="2000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楷体_GB2312"/>
              </a:rPr>
              <a:t>请将括号中的原形动词变为陈述式现在时的适当人称</a:t>
            </a:r>
            <a:r>
              <a:rPr lang="es-ES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 (Ponga los infinitivos entre paréntesis en las personas correspondientes del presente del indicativo)</a:t>
            </a:r>
            <a:r>
              <a:rPr lang="es-ES_tradnl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:</a:t>
            </a:r>
            <a:endParaRPr lang="zh-CN" altLang="zh-CN" sz="1600" kern="100" dirty="0">
              <a:solidFill>
                <a:schemeClr val="accent2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204949" y="1452659"/>
            <a:ext cx="106995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0"/>
              </a:spcAf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1.	– ¿Qué ________(pensar, vosotros) hacer esta tarde?</a:t>
            </a: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	– _________(Ir) a hacer compras. ¿_______(Venir, tú) con nosotros?</a:t>
            </a: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>
              <a:spcAft>
                <a:spcPts val="0"/>
              </a:spcAf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	– ¡Cómo no, _____(ser) una buena idea!</a:t>
            </a: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4950" y="3104453"/>
            <a:ext cx="11529850" cy="22621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 algn="just">
              <a:spcAft>
                <a:spcPts val="0"/>
              </a:spcAft>
              <a:buAutoNum type="arabicPeriod" startAt="6"/>
              <a:tabLst>
                <a:tab pos="270510" algn="l"/>
              </a:tabLs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Todos los días, cuando mi madre _____(salir) del colegio y _______(regresar) a casa siempre</a:t>
            </a:r>
            <a:r>
              <a:rPr lang="es-ES" altLang="zh-CN" sz="2400" b="1" i="1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______(traer) algo para la cena.</a:t>
            </a:r>
          </a:p>
          <a:p>
            <a:pPr algn="just">
              <a:lnSpc>
                <a:spcPts val="1800"/>
              </a:lnSpc>
              <a:spcAft>
                <a:spcPts val="0"/>
              </a:spcAft>
              <a:tabLst>
                <a:tab pos="270510" algn="l"/>
              </a:tabLst>
            </a:pPr>
            <a:endParaRPr lang="es-ES" altLang="zh-CN" sz="2400" kern="100" dirty="0">
              <a:latin typeface="Times New Roman" panose="02020603050405020304" pitchFamily="18" charset="0"/>
              <a:ea typeface="楷体_GB2312"/>
              <a:cs typeface="Times New Roman" panose="02020603050405020304" pitchFamily="18" charset="0"/>
            </a:endParaRPr>
          </a:p>
          <a:p>
            <a:pPr algn="just">
              <a:lnSpc>
                <a:spcPts val="1800"/>
              </a:lnSpc>
              <a:spcAft>
                <a:spcPts val="0"/>
              </a:spcAft>
              <a:tabLst>
                <a:tab pos="270510" algn="l"/>
              </a:tabLst>
            </a:pPr>
            <a:endParaRPr lang="es-ES" altLang="zh-CN" sz="2400" kern="100" dirty="0">
              <a:latin typeface="Times New Roman" panose="02020603050405020304" pitchFamily="18" charset="0"/>
              <a:ea typeface="楷体_GB2312"/>
              <a:cs typeface="Times New Roman" panose="02020603050405020304" pitchFamily="18" charset="0"/>
            </a:endParaRPr>
          </a:p>
          <a:p>
            <a:pPr marL="342900" indent="-342900" algn="just">
              <a:lnSpc>
                <a:spcPts val="1800"/>
              </a:lnSpc>
              <a:spcAft>
                <a:spcPts val="0"/>
              </a:spcAft>
              <a:buAutoNum type="arabicPeriod" startAt="6"/>
              <a:tabLst>
                <a:tab pos="270510" algn="l"/>
              </a:tabLst>
            </a:pP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66700" indent="-266700" algn="just">
              <a:spcAft>
                <a:spcPts val="0"/>
              </a:spcAft>
              <a:tabLst>
                <a:tab pos="270510" algn="l"/>
              </a:tabLs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7.	A los jóvenes les ________(encantar) las novelas de estilo moderno. Por eso, ________(soler) pedirlas prestadas para leerlas en casa.</a:t>
            </a:r>
            <a:endParaRPr lang="zh-CN" altLang="zh-CN" sz="2400" kern="1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204949" y="5668432"/>
            <a:ext cx="11529850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66700" indent="-266700" algn="just">
              <a:spcAft>
                <a:spcPts val="0"/>
              </a:spcAft>
            </a:pPr>
            <a:r>
              <a:rPr lang="es-ES" altLang="zh-CN" sz="2400" kern="100" dirty="0">
                <a:latin typeface="Times New Roman" panose="02020603050405020304" pitchFamily="18" charset="0"/>
                <a:ea typeface="楷体_GB2312"/>
              </a:rPr>
              <a:t>12. Es la única (</a:t>
            </a:r>
            <a:r>
              <a:rPr lang="zh-CN" altLang="zh-CN" sz="2400" kern="100" dirty="0">
                <a:latin typeface="Times New Roman" panose="02020603050405020304" pitchFamily="18" charset="0"/>
                <a:ea typeface="楷体_GB2312"/>
              </a:rPr>
              <a:t>唯一的</a:t>
            </a:r>
            <a:r>
              <a:rPr lang="es-ES" altLang="zh-CN" sz="2400" kern="100" dirty="0">
                <a:latin typeface="Times New Roman" panose="02020603050405020304" pitchFamily="18" charset="0"/>
                <a:ea typeface="楷体_GB2312"/>
              </a:rPr>
              <a:t>) novela de Vargas Llosa que yo tengo. Si la __________(perder, tú), no ______(saber) dónde</a:t>
            </a:r>
            <a:r>
              <a:rPr lang="es-ES" altLang="zh-CN" sz="2400" b="1" i="1" kern="100" dirty="0">
                <a:latin typeface="Times New Roman" panose="02020603050405020304" pitchFamily="18" charset="0"/>
                <a:ea typeface="楷体_GB2312"/>
              </a:rPr>
              <a:t> </a:t>
            </a:r>
            <a:r>
              <a:rPr lang="es-ES" altLang="zh-CN" sz="2400" kern="100" dirty="0">
                <a:latin typeface="Times New Roman" panose="02020603050405020304" pitchFamily="18" charset="0"/>
                <a:ea typeface="楷体_GB2312"/>
              </a:rPr>
              <a:t>puedo volver a adquirir otra.</a:t>
            </a:r>
            <a:endParaRPr lang="zh-CN" altLang="zh-CN" sz="2400" kern="100" dirty="0">
              <a:latin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263429" y="1452659"/>
            <a:ext cx="11256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pensáis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>
            <a:off x="1618593" y="1839974"/>
            <a:ext cx="102258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Vamos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5615152" y="1821990"/>
            <a:ext cx="1022075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Vienes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2990193" y="2185826"/>
            <a:ext cx="441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es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050772" y="3117055"/>
            <a:ext cx="6799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sale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8434552" y="3104453"/>
            <a:ext cx="1125629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regresa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1734207" y="3470306"/>
            <a:ext cx="679994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trae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3210766" y="4537106"/>
            <a:ext cx="136447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encantan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613190" y="4894038"/>
            <a:ext cx="100540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suelen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8791903" y="5668432"/>
            <a:ext cx="1090363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pierdes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  <p:sp>
        <p:nvSpPr>
          <p:cNvPr id="16" name="矩形 15"/>
          <p:cNvSpPr/>
          <p:nvPr/>
        </p:nvSpPr>
        <p:spPr>
          <a:xfrm>
            <a:off x="1115891" y="6037764"/>
            <a:ext cx="441146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ES" altLang="zh-CN" sz="2400" b="1" i="1" kern="100" dirty="0">
                <a:solidFill>
                  <a:srgbClr val="CC0066"/>
                </a:solidFill>
                <a:latin typeface="Times New Roman" panose="02020603050405020304" pitchFamily="18" charset="0"/>
              </a:rPr>
              <a:t>sé</a:t>
            </a:r>
            <a:endParaRPr lang="zh-CN" altLang="en-US" sz="2400" dirty="0">
              <a:solidFill>
                <a:srgbClr val="CC00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3559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225972" y="319661"/>
            <a:ext cx="11482552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ts val="1800"/>
              </a:lnSpc>
              <a:spcAft>
                <a:spcPts val="0"/>
              </a:spcAft>
              <a:tabLst>
                <a:tab pos="198120" algn="l"/>
              </a:tabLst>
            </a:pPr>
            <a:r>
              <a:rPr lang="zh-CN" altLang="zh-CN" sz="2000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楷体_GB2312"/>
              </a:rPr>
              <a:t>请将</a:t>
            </a:r>
            <a:r>
              <a:rPr lang="zh-CN" altLang="en-US" sz="2000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楷体_GB2312"/>
              </a:rPr>
              <a:t>下列句子翻译成西班牙语</a:t>
            </a:r>
            <a:r>
              <a:rPr lang="zh-CN" altLang="zh-CN" sz="2000" b="1" kern="100" dirty="0">
                <a:solidFill>
                  <a:srgbClr val="0070C0"/>
                </a:solidFill>
                <a:latin typeface="Times New Roman" panose="02020603050405020304" pitchFamily="18" charset="0"/>
                <a:ea typeface="楷体_GB2312"/>
              </a:rPr>
              <a:t> </a:t>
            </a:r>
            <a:r>
              <a:rPr lang="es-ES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(traduce las siguientes oraciones al español)</a:t>
            </a:r>
            <a:r>
              <a:rPr lang="es-ES_tradnl" altLang="zh-CN" sz="2000" b="1" kern="100" dirty="0">
                <a:solidFill>
                  <a:schemeClr val="accent2"/>
                </a:solidFill>
                <a:latin typeface="Times New Roman" panose="02020603050405020304" pitchFamily="18" charset="0"/>
                <a:ea typeface="楷体_GB2312"/>
              </a:rPr>
              <a:t>:</a:t>
            </a:r>
            <a:endParaRPr lang="zh-CN" altLang="zh-CN" sz="1600" kern="100" dirty="0">
              <a:solidFill>
                <a:schemeClr val="accent2"/>
              </a:solidFill>
              <a:latin typeface="Times New Roman" panose="02020603050405020304" pitchFamily="18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6690" y="1145628"/>
            <a:ext cx="74938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1.   </a:t>
            </a:r>
            <a:r>
              <a:rPr lang="zh-CN" altLang="en-US" sz="2000" dirty="0">
                <a:latin typeface="+mn-ea"/>
              </a:rPr>
              <a:t>“</a:t>
            </a:r>
            <a:r>
              <a:rPr lang="es-ES" altLang="zh-CN" sz="2000" dirty="0">
                <a:latin typeface="+mn-ea"/>
              </a:rPr>
              <a:t>Pedro</a:t>
            </a:r>
            <a:r>
              <a:rPr lang="zh-CN" altLang="en-US" sz="2000" dirty="0">
                <a:latin typeface="+mn-ea"/>
              </a:rPr>
              <a:t>，我想向你借几本西班牙语的书。”</a:t>
            </a:r>
            <a:endParaRPr lang="en-US" altLang="zh-CN" sz="2000" dirty="0">
              <a:latin typeface="+mn-ea"/>
            </a:endParaRPr>
          </a:p>
          <a:p>
            <a:r>
              <a:rPr lang="en-US" altLang="zh-CN" sz="2000" dirty="0">
                <a:latin typeface="+mn-ea"/>
              </a:rPr>
              <a:t>      </a:t>
            </a:r>
            <a:r>
              <a:rPr lang="zh-CN" altLang="en-US" sz="2000" dirty="0">
                <a:latin typeface="+mn-ea"/>
              </a:rPr>
              <a:t>“你能告诉我书名吗？”</a:t>
            </a:r>
            <a:endParaRPr lang="en-US" altLang="zh-CN" sz="2000" dirty="0">
              <a:latin typeface="+mn-ea"/>
            </a:endParaRPr>
          </a:p>
          <a:p>
            <a:r>
              <a:rPr lang="en-US" altLang="zh-CN" sz="2000" dirty="0">
                <a:latin typeface="+mn-ea"/>
              </a:rPr>
              <a:t>      </a:t>
            </a:r>
            <a:r>
              <a:rPr lang="zh-CN" altLang="en-US" sz="2000" dirty="0">
                <a:latin typeface="+mn-ea"/>
              </a:rPr>
              <a:t>“都在这张纸上。你看。”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446690" y="3426485"/>
            <a:ext cx="859220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latin typeface="+mn-ea"/>
              </a:rPr>
              <a:t>2. </a:t>
            </a:r>
            <a:r>
              <a:rPr lang="zh-CN" altLang="en-US" sz="2000" dirty="0">
                <a:latin typeface="+mn-ea"/>
              </a:rPr>
              <a:t>在我父亲的书房里有</a:t>
            </a:r>
            <a:r>
              <a:rPr lang="en-US" altLang="zh-CN" sz="2000" dirty="0">
                <a:latin typeface="+mn-ea"/>
              </a:rPr>
              <a:t>4</a:t>
            </a:r>
            <a:r>
              <a:rPr lang="zh-CN" altLang="en-US" sz="2000" dirty="0">
                <a:latin typeface="+mn-ea"/>
              </a:rPr>
              <a:t>个书架。书架上摆满了书。他有很好的阅读习惯。</a:t>
            </a:r>
            <a:r>
              <a:rPr lang="en-US" altLang="zh-CN" sz="2000" dirty="0">
                <a:latin typeface="+mn-ea"/>
              </a:rPr>
              <a:t> </a:t>
            </a:r>
            <a:endParaRPr lang="zh-CN" altLang="en-US" sz="2000" dirty="0">
              <a:latin typeface="+mn-ea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6690" y="5130262"/>
            <a:ext cx="755168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3. </a:t>
            </a:r>
            <a:r>
              <a:rPr lang="zh-CN" altLang="en-US" sz="2000" dirty="0"/>
              <a:t>图书管理员在那儿。我们为什么不把杂志还给她呢？</a:t>
            </a:r>
          </a:p>
        </p:txBody>
      </p:sp>
      <p:sp>
        <p:nvSpPr>
          <p:cNvPr id="7" name="矩形 6"/>
          <p:cNvSpPr/>
          <p:nvPr/>
        </p:nvSpPr>
        <p:spPr>
          <a:xfrm>
            <a:off x="348943" y="2161291"/>
            <a:ext cx="5192111" cy="1015663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en-US" altLang="zh-CN" sz="2000" b="1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  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“Pedro,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quiero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pedirte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unos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libros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en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español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.”</a:t>
            </a:r>
            <a:endParaRPr lang="zh-CN" altLang="zh-CN" sz="2000" kern="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algn="just">
              <a:spcAft>
                <a:spcPts val="0"/>
              </a:spcAft>
            </a:pP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“¿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Puedes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decirme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sus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títulos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?”</a:t>
            </a:r>
            <a:endParaRPr lang="zh-CN" altLang="zh-CN" sz="2000" kern="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algn="just">
              <a:spcAft>
                <a:spcPts val="0"/>
              </a:spcAft>
            </a:pP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“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Están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en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este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papel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.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Míralo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”</a:t>
            </a:r>
            <a:endParaRPr lang="zh-CN" altLang="zh-CN" sz="2000" kern="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348943" y="4174500"/>
            <a:ext cx="5452417" cy="707886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En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 el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estudio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 </a:t>
            </a:r>
            <a:r>
              <a:rPr lang="es-E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de mi padre hay cuatro estanterías. Están llenas de libros. Tiene el buen hábito de leer.</a:t>
            </a:r>
            <a:endParaRPr lang="zh-CN" altLang="zh-CN" sz="1600" kern="100" dirty="0">
              <a:solidFill>
                <a:srgbClr val="002060"/>
              </a:solidFill>
              <a:latin typeface="Times New Roman" panose="02020603050405020304" pitchFamily="18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46690" y="5778248"/>
            <a:ext cx="4724050" cy="556371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Allí está la bibliotecaria. </a:t>
            </a:r>
          </a:p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¿Por qué no vamos a devolverle las revistas? </a:t>
            </a:r>
            <a:endParaRPr lang="zh-CN" altLang="zh-CN" sz="1600" kern="100" dirty="0">
              <a:solidFill>
                <a:srgbClr val="00206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44735D3A-6C2E-4E90-A8C3-BF264AACF444}"/>
              </a:ext>
            </a:extLst>
          </p:cNvPr>
          <p:cNvSpPr/>
          <p:nvPr/>
        </p:nvSpPr>
        <p:spPr>
          <a:xfrm>
            <a:off x="6096000" y="2122818"/>
            <a:ext cx="5344160" cy="101566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en-US" altLang="zh-CN" sz="2000" b="1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  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“Pedro,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te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quiero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pedir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unos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libros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en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español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.”</a:t>
            </a:r>
            <a:endParaRPr lang="zh-CN" altLang="zh-CN" sz="2000" kern="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algn="just">
              <a:spcAft>
                <a:spcPts val="0"/>
              </a:spcAft>
            </a:pP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“¿Me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puedes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decir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sus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títulos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?”</a:t>
            </a:r>
            <a:endParaRPr lang="zh-CN" altLang="zh-CN" sz="2000" kern="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28600" algn="just">
              <a:spcAft>
                <a:spcPts val="0"/>
              </a:spcAft>
            </a:pP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“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Están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en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este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papel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.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Míralo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  <a:cs typeface="Times New Roman" panose="02020603050405020304" pitchFamily="18" charset="0"/>
              </a:rPr>
              <a:t>”</a:t>
            </a:r>
            <a:endParaRPr lang="zh-CN" altLang="zh-CN" sz="2000" kern="100" dirty="0">
              <a:solidFill>
                <a:srgbClr val="00206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0B9D674-298C-41FD-AD3C-338E194FAFB0}"/>
              </a:ext>
            </a:extLst>
          </p:cNvPr>
          <p:cNvSpPr/>
          <p:nvPr/>
        </p:nvSpPr>
        <p:spPr>
          <a:xfrm>
            <a:off x="6043448" y="4140702"/>
            <a:ext cx="5449263" cy="707886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lvl="0" algn="just">
              <a:spcAft>
                <a:spcPts val="0"/>
              </a:spcAft>
            </a:pP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El </a:t>
            </a:r>
            <a:r>
              <a:rPr lang="en-US" altLang="zh-CN" sz="2000" kern="100" dirty="0" err="1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estudio</a:t>
            </a:r>
            <a:r>
              <a:rPr lang="en-U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 </a:t>
            </a:r>
            <a:r>
              <a:rPr lang="es-E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de mi padre tiene cuatro estanterías. Están llenas de libros. Tiene el buen hábito de leer.</a:t>
            </a:r>
            <a:endParaRPr lang="zh-CN" altLang="zh-CN" sz="1600" kern="100" dirty="0">
              <a:solidFill>
                <a:srgbClr val="002060"/>
              </a:solidFill>
              <a:latin typeface="Times New Roman" panose="02020603050405020304" pitchFamily="18" charset="0"/>
            </a:endParaRP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699356A1-A472-4D7E-B1F3-47EA105E448A}"/>
              </a:ext>
            </a:extLst>
          </p:cNvPr>
          <p:cNvSpPr/>
          <p:nvPr/>
        </p:nvSpPr>
        <p:spPr>
          <a:xfrm>
            <a:off x="5636348" y="5729062"/>
            <a:ext cx="4724050" cy="556371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wrap="square">
            <a:spAutoFit/>
          </a:bodyPr>
          <a:lstStyle/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Allí está la bibliotecaria. </a:t>
            </a:r>
          </a:p>
          <a:p>
            <a:pPr lvl="0" algn="just">
              <a:lnSpc>
                <a:spcPts val="1800"/>
              </a:lnSpc>
              <a:spcAft>
                <a:spcPts val="0"/>
              </a:spcAft>
            </a:pPr>
            <a:r>
              <a:rPr lang="es-ES" altLang="zh-CN" sz="2000" kern="100" dirty="0">
                <a:solidFill>
                  <a:srgbClr val="002060"/>
                </a:solidFill>
                <a:latin typeface="Times New Roman" panose="02020603050405020304" pitchFamily="18" charset="0"/>
                <a:ea typeface="楷体_GB2312"/>
              </a:rPr>
              <a:t>¿Por qué no le vamos a devolver las revistas? </a:t>
            </a:r>
            <a:endParaRPr lang="zh-CN" altLang="zh-CN" sz="1600" kern="100" dirty="0">
              <a:solidFill>
                <a:srgbClr val="002060"/>
              </a:solidFill>
              <a:latin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76587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69" y="928270"/>
            <a:ext cx="5078212" cy="309719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69" y="4025462"/>
            <a:ext cx="5349043" cy="178675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22" y="754850"/>
            <a:ext cx="5247137" cy="193579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22" y="2648608"/>
            <a:ext cx="5042186" cy="99848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163" y="3647090"/>
            <a:ext cx="4396375" cy="10195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8686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69" y="928270"/>
            <a:ext cx="5078212" cy="309719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69" y="4025462"/>
            <a:ext cx="5349043" cy="1786759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22" y="754850"/>
            <a:ext cx="5247137" cy="1935798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0822" y="2648608"/>
            <a:ext cx="5042186" cy="998482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56163" y="3647090"/>
            <a:ext cx="4396375" cy="1019503"/>
          </a:xfrm>
          <a:prstGeom prst="rect">
            <a:avLst/>
          </a:prstGeom>
        </p:spPr>
      </p:pic>
      <p:sp>
        <p:nvSpPr>
          <p:cNvPr id="7" name="右箭头 6"/>
          <p:cNvSpPr/>
          <p:nvPr/>
        </p:nvSpPr>
        <p:spPr>
          <a:xfrm>
            <a:off x="-143394" y="3061139"/>
            <a:ext cx="421915" cy="1734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右箭头 7"/>
          <p:cNvSpPr/>
          <p:nvPr/>
        </p:nvSpPr>
        <p:spPr>
          <a:xfrm>
            <a:off x="-143395" y="3456590"/>
            <a:ext cx="421915" cy="1734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右箭头 8"/>
          <p:cNvSpPr/>
          <p:nvPr/>
        </p:nvSpPr>
        <p:spPr>
          <a:xfrm>
            <a:off x="-153333" y="3771900"/>
            <a:ext cx="421915" cy="1734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右箭头 9"/>
          <p:cNvSpPr/>
          <p:nvPr/>
        </p:nvSpPr>
        <p:spPr>
          <a:xfrm>
            <a:off x="-168526" y="4167352"/>
            <a:ext cx="421915" cy="17342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右箭头 10"/>
          <p:cNvSpPr/>
          <p:nvPr/>
        </p:nvSpPr>
        <p:spPr>
          <a:xfrm>
            <a:off x="-168526" y="4562803"/>
            <a:ext cx="421915" cy="17342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右箭头 11"/>
          <p:cNvSpPr/>
          <p:nvPr/>
        </p:nvSpPr>
        <p:spPr>
          <a:xfrm>
            <a:off x="-168527" y="5531724"/>
            <a:ext cx="421915" cy="17342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右箭头 12"/>
          <p:cNvSpPr/>
          <p:nvPr/>
        </p:nvSpPr>
        <p:spPr>
          <a:xfrm>
            <a:off x="5716555" y="978538"/>
            <a:ext cx="421915" cy="1734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右箭头 13"/>
          <p:cNvSpPr/>
          <p:nvPr/>
        </p:nvSpPr>
        <p:spPr>
          <a:xfrm>
            <a:off x="5730829" y="2303446"/>
            <a:ext cx="421915" cy="17342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右箭头 14"/>
          <p:cNvSpPr/>
          <p:nvPr/>
        </p:nvSpPr>
        <p:spPr>
          <a:xfrm>
            <a:off x="5730829" y="3771900"/>
            <a:ext cx="421915" cy="17342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右箭头 15"/>
          <p:cNvSpPr/>
          <p:nvPr/>
        </p:nvSpPr>
        <p:spPr>
          <a:xfrm>
            <a:off x="5725574" y="4283914"/>
            <a:ext cx="421915" cy="173420"/>
          </a:xfrm>
          <a:prstGeom prst="rightArrow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76006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36027" y="1324303"/>
            <a:ext cx="977987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70C0"/>
                </a:solidFill>
              </a:rPr>
              <a:t>2. </a:t>
            </a:r>
            <a:r>
              <a:rPr lang="en-US" altLang="zh-CN" sz="2000" dirty="0" err="1">
                <a:solidFill>
                  <a:srgbClr val="0070C0"/>
                </a:solidFill>
              </a:rPr>
              <a:t>ofrecer</a:t>
            </a:r>
            <a:r>
              <a:rPr lang="en-US" altLang="zh-CN" sz="2000" dirty="0">
                <a:solidFill>
                  <a:srgbClr val="0070C0"/>
                </a:solidFill>
              </a:rPr>
              <a:t> tr.  </a:t>
            </a:r>
            <a:r>
              <a:rPr lang="en-US" altLang="zh-CN" sz="2000" dirty="0" err="1">
                <a:solidFill>
                  <a:srgbClr val="0070C0"/>
                </a:solidFill>
              </a:rPr>
              <a:t>ofrecer</a:t>
            </a:r>
            <a:r>
              <a:rPr lang="en-US" altLang="zh-CN" sz="2000" dirty="0">
                <a:solidFill>
                  <a:srgbClr val="0070C0"/>
                </a:solidFill>
              </a:rPr>
              <a:t> </a:t>
            </a:r>
            <a:r>
              <a:rPr lang="en-US" altLang="zh-CN" sz="2000" dirty="0" err="1">
                <a:solidFill>
                  <a:srgbClr val="0070C0"/>
                </a:solidFill>
              </a:rPr>
              <a:t>ayuda</a:t>
            </a:r>
            <a:r>
              <a:rPr lang="en-US" altLang="zh-CN" sz="2000" dirty="0">
                <a:solidFill>
                  <a:srgbClr val="0070C0"/>
                </a:solidFill>
              </a:rPr>
              <a:t>, </a:t>
            </a:r>
            <a:r>
              <a:rPr lang="en-US" altLang="zh-CN" sz="2000" dirty="0" err="1">
                <a:solidFill>
                  <a:srgbClr val="0070C0"/>
                </a:solidFill>
              </a:rPr>
              <a:t>ventaja</a:t>
            </a:r>
            <a:r>
              <a:rPr lang="en-US" altLang="zh-CN" sz="2000" dirty="0">
                <a:solidFill>
                  <a:srgbClr val="0070C0"/>
                </a:solidFill>
              </a:rPr>
              <a:t>..</a:t>
            </a:r>
            <a:r>
              <a:rPr lang="en-US" altLang="zh-CN" sz="2000" dirty="0"/>
              <a:t>.</a:t>
            </a:r>
          </a:p>
        </p:txBody>
      </p:sp>
      <p:sp>
        <p:nvSpPr>
          <p:cNvPr id="3" name="文本框 2"/>
          <p:cNvSpPr txBox="1"/>
          <p:nvPr/>
        </p:nvSpPr>
        <p:spPr>
          <a:xfrm>
            <a:off x="536025" y="343114"/>
            <a:ext cx="977987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n-US" altLang="zh-CN" sz="2000" dirty="0" err="1">
                <a:solidFill>
                  <a:srgbClr val="0070C0"/>
                </a:solidFill>
              </a:rPr>
              <a:t>resistirse</a:t>
            </a:r>
            <a:r>
              <a:rPr lang="en-US" altLang="zh-CN" sz="2000" dirty="0">
                <a:solidFill>
                  <a:schemeClr val="accent2"/>
                </a:solidFill>
              </a:rPr>
              <a:t> </a:t>
            </a:r>
            <a:r>
              <a:rPr lang="en-US" altLang="zh-CN" sz="2400" dirty="0">
                <a:solidFill>
                  <a:schemeClr val="accent2"/>
                </a:solidFill>
              </a:rPr>
              <a:t>a </a:t>
            </a:r>
            <a:r>
              <a:rPr lang="en-US" altLang="zh-CN" sz="2000" dirty="0" err="1">
                <a:solidFill>
                  <a:srgbClr val="0070C0"/>
                </a:solidFill>
              </a:rPr>
              <a:t>hacer</a:t>
            </a:r>
            <a:r>
              <a:rPr lang="en-US" altLang="zh-CN" sz="2000" dirty="0">
                <a:solidFill>
                  <a:srgbClr val="0070C0"/>
                </a:solidFill>
              </a:rPr>
              <a:t> </a:t>
            </a:r>
            <a:r>
              <a:rPr lang="en-US" altLang="zh-CN" sz="2000" dirty="0" err="1">
                <a:solidFill>
                  <a:srgbClr val="0070C0"/>
                </a:solidFill>
              </a:rPr>
              <a:t>algo</a:t>
            </a:r>
            <a:endParaRPr lang="en-US" altLang="zh-CN" sz="2000" dirty="0">
              <a:solidFill>
                <a:srgbClr val="0070C0"/>
              </a:solidFill>
            </a:endParaRPr>
          </a:p>
          <a:p>
            <a:r>
              <a:rPr lang="en-US" altLang="zh-CN" sz="2000" dirty="0" err="1"/>
              <a:t>Mis</a:t>
            </a:r>
            <a:r>
              <a:rPr lang="en-US" altLang="zh-CN" sz="2000" dirty="0"/>
              <a:t> </a:t>
            </a:r>
            <a:r>
              <a:rPr lang="en-US" altLang="zh-CN" sz="2000" dirty="0" err="1"/>
              <a:t>abuelos</a:t>
            </a:r>
            <a:r>
              <a:rPr lang="en-US" altLang="zh-CN" sz="2000" dirty="0"/>
              <a:t> </a:t>
            </a:r>
            <a:r>
              <a:rPr lang="en-US" altLang="zh-CN" sz="2400" dirty="0">
                <a:solidFill>
                  <a:srgbClr val="00B050"/>
                </a:solidFill>
                <a:highlight>
                  <a:srgbClr val="FFFF00"/>
                </a:highlight>
              </a:rPr>
              <a:t>se </a:t>
            </a:r>
            <a:r>
              <a:rPr lang="en-US" altLang="zh-CN" sz="2400" dirty="0" err="1">
                <a:solidFill>
                  <a:srgbClr val="00B050"/>
                </a:solidFill>
                <a:highlight>
                  <a:srgbClr val="FFFF00"/>
                </a:highlight>
              </a:rPr>
              <a:t>resisten</a:t>
            </a:r>
            <a:r>
              <a:rPr lang="en-US" altLang="zh-CN" sz="2400" dirty="0">
                <a:solidFill>
                  <a:srgbClr val="00B050"/>
                </a:solidFill>
                <a:highlight>
                  <a:srgbClr val="FFFF00"/>
                </a:highlight>
              </a:rPr>
              <a:t> a </a:t>
            </a:r>
            <a:r>
              <a:rPr lang="en-US" altLang="zh-CN" sz="2000" dirty="0" err="1"/>
              <a:t>usar</a:t>
            </a:r>
            <a:r>
              <a:rPr lang="en-US" altLang="zh-CN" sz="2000" dirty="0"/>
              <a:t> el </a:t>
            </a:r>
            <a:r>
              <a:rPr lang="en-US" altLang="zh-CN" sz="2000" dirty="0" err="1"/>
              <a:t>wechat</a:t>
            </a:r>
            <a:r>
              <a:rPr lang="en-US" altLang="zh-CN" sz="2000" dirty="0"/>
              <a:t>.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662152" y="1693635"/>
            <a:ext cx="53550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La </a:t>
            </a:r>
            <a:r>
              <a:rPr lang="en-US" altLang="zh-CN" sz="2000" dirty="0" err="1"/>
              <a:t>profesora</a:t>
            </a:r>
            <a:r>
              <a:rPr lang="en-US" altLang="zh-CN" sz="2000" dirty="0"/>
              <a:t> me </a:t>
            </a:r>
            <a:r>
              <a:rPr lang="en-US" altLang="zh-CN" sz="2000" dirty="0" err="1"/>
              <a:t>ofrece</a:t>
            </a:r>
            <a:r>
              <a:rPr lang="en-US" altLang="zh-CN" sz="2000" dirty="0"/>
              <a:t> la </a:t>
            </a:r>
            <a:r>
              <a:rPr lang="en-US" altLang="zh-CN" sz="2000" dirty="0" err="1"/>
              <a:t>ayuda</a:t>
            </a:r>
            <a:r>
              <a:rPr lang="en-US" altLang="zh-CN" sz="2000" dirty="0"/>
              <a:t>.</a:t>
            </a:r>
            <a:endParaRPr lang="zh-CN" altLang="en-US" sz="2000" dirty="0"/>
          </a:p>
        </p:txBody>
      </p:sp>
      <p:sp>
        <p:nvSpPr>
          <p:cNvPr id="5" name="文本框 4"/>
          <p:cNvSpPr txBox="1"/>
          <p:nvPr/>
        </p:nvSpPr>
        <p:spPr>
          <a:xfrm>
            <a:off x="662152" y="1986456"/>
            <a:ext cx="4690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Internet </a:t>
            </a:r>
            <a:r>
              <a:rPr lang="en-US" altLang="zh-CN" sz="2000" dirty="0" err="1"/>
              <a:t>nos</a:t>
            </a:r>
            <a:r>
              <a:rPr lang="en-US" altLang="zh-CN" sz="2000" dirty="0"/>
              <a:t> </a:t>
            </a:r>
            <a:r>
              <a:rPr lang="en-US" altLang="zh-CN" sz="2000" dirty="0" err="1"/>
              <a:t>ofrece</a:t>
            </a:r>
            <a:r>
              <a:rPr lang="en-US" altLang="zh-CN" sz="2000" dirty="0"/>
              <a:t> </a:t>
            </a:r>
            <a:r>
              <a:rPr lang="en-US" altLang="zh-CN" sz="2000" dirty="0" err="1"/>
              <a:t>muchas</a:t>
            </a:r>
            <a:r>
              <a:rPr lang="en-US" altLang="zh-CN" sz="2000" dirty="0"/>
              <a:t> </a:t>
            </a:r>
            <a:r>
              <a:rPr lang="en-US" altLang="zh-CN" sz="2000" dirty="0" err="1"/>
              <a:t>ventajas</a:t>
            </a:r>
            <a:r>
              <a:rPr lang="en-US" altLang="zh-CN" sz="2000" dirty="0"/>
              <a:t>. </a:t>
            </a:r>
            <a:endParaRPr lang="zh-CN" altLang="en-US" sz="2000" dirty="0"/>
          </a:p>
        </p:txBody>
      </p:sp>
      <p:sp>
        <p:nvSpPr>
          <p:cNvPr id="6" name="文本框 5"/>
          <p:cNvSpPr txBox="1"/>
          <p:nvPr/>
        </p:nvSpPr>
        <p:spPr>
          <a:xfrm>
            <a:off x="536027" y="2622278"/>
            <a:ext cx="9779875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70C0"/>
                </a:solidFill>
              </a:rPr>
              <a:t>3. </a:t>
            </a:r>
            <a:r>
              <a:rPr lang="en-US" altLang="zh-CN" sz="2000" dirty="0" err="1">
                <a:solidFill>
                  <a:srgbClr val="0070C0"/>
                </a:solidFill>
              </a:rPr>
              <a:t>servir</a:t>
            </a:r>
            <a:r>
              <a:rPr lang="en-US" altLang="zh-CN" sz="2000" dirty="0">
                <a:solidFill>
                  <a:srgbClr val="0070C0"/>
                </a:solidFill>
              </a:rPr>
              <a:t> tr. intr. </a:t>
            </a:r>
          </a:p>
          <a:p>
            <a:r>
              <a:rPr lang="en-US" altLang="zh-CN" sz="2000" dirty="0"/>
              <a:t>Pepe </a:t>
            </a:r>
            <a:r>
              <a:rPr lang="en-US" altLang="zh-CN" sz="2000" dirty="0" err="1"/>
              <a:t>sirve</a:t>
            </a:r>
            <a:r>
              <a:rPr lang="en-US" altLang="zh-CN" sz="2000" dirty="0"/>
              <a:t> a </a:t>
            </a:r>
            <a:r>
              <a:rPr lang="en-US" altLang="zh-CN" sz="2000" dirty="0" err="1"/>
              <a:t>los</a:t>
            </a:r>
            <a:r>
              <a:rPr lang="en-US" altLang="zh-CN" sz="2000" dirty="0"/>
              <a:t> </a:t>
            </a:r>
            <a:r>
              <a:rPr lang="en-US" altLang="zh-CN" sz="2000" dirty="0" err="1"/>
              <a:t>invitados</a:t>
            </a:r>
            <a:r>
              <a:rPr lang="en-US" altLang="zh-CN" sz="2000" dirty="0"/>
              <a:t>.</a:t>
            </a:r>
          </a:p>
          <a:p>
            <a:r>
              <a:rPr lang="en-US" altLang="zh-CN" sz="2000" dirty="0"/>
              <a:t>Internet </a:t>
            </a:r>
            <a:r>
              <a:rPr lang="en-US" altLang="zh-CN" sz="2000" dirty="0" err="1"/>
              <a:t>sirve</a:t>
            </a:r>
            <a:r>
              <a:rPr lang="en-US" altLang="zh-CN" sz="2000" dirty="0"/>
              <a:t> para </a:t>
            </a:r>
            <a:r>
              <a:rPr lang="en-US" altLang="zh-CN" sz="2000" dirty="0" err="1"/>
              <a:t>muchas</a:t>
            </a:r>
            <a:r>
              <a:rPr lang="en-US" altLang="zh-CN" sz="2000" dirty="0"/>
              <a:t> </a:t>
            </a:r>
            <a:r>
              <a:rPr lang="en-US" altLang="zh-CN" sz="2000" dirty="0" err="1"/>
              <a:t>cosas</a:t>
            </a:r>
            <a:r>
              <a:rPr lang="en-US" altLang="zh-CN" sz="2000" dirty="0"/>
              <a:t>. 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536026" y="3930869"/>
            <a:ext cx="9779875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70C0"/>
                </a:solidFill>
              </a:rPr>
              <a:t>4. </a:t>
            </a:r>
            <a:r>
              <a:rPr lang="en-US" altLang="zh-CN" sz="2000" dirty="0" err="1">
                <a:solidFill>
                  <a:srgbClr val="0070C0"/>
                </a:solidFill>
              </a:rPr>
              <a:t>adquirir</a:t>
            </a:r>
            <a:r>
              <a:rPr lang="en-US" altLang="zh-CN" sz="2000" dirty="0">
                <a:solidFill>
                  <a:srgbClr val="0070C0"/>
                </a:solidFill>
              </a:rPr>
              <a:t>=</a:t>
            </a:r>
            <a:r>
              <a:rPr lang="en-US" altLang="zh-CN" sz="2000" dirty="0" err="1">
                <a:solidFill>
                  <a:srgbClr val="0070C0"/>
                </a:solidFill>
              </a:rPr>
              <a:t>comprar</a:t>
            </a:r>
            <a:endParaRPr lang="en-US" altLang="zh-CN" sz="2000" dirty="0">
              <a:solidFill>
                <a:srgbClr val="0070C0"/>
              </a:solidFill>
            </a:endParaRPr>
          </a:p>
          <a:p>
            <a:endParaRPr lang="en-US" altLang="zh-CN" dirty="0"/>
          </a:p>
        </p:txBody>
      </p:sp>
      <p:sp>
        <p:nvSpPr>
          <p:cNvPr id="8" name="文本框 7"/>
          <p:cNvSpPr txBox="1"/>
          <p:nvPr/>
        </p:nvSpPr>
        <p:spPr>
          <a:xfrm>
            <a:off x="536025" y="4708634"/>
            <a:ext cx="977987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70C0"/>
                </a:solidFill>
              </a:rPr>
              <a:t>5. </a:t>
            </a:r>
            <a:r>
              <a:rPr lang="en-US" altLang="zh-CN" sz="2000" dirty="0" err="1">
                <a:solidFill>
                  <a:srgbClr val="0070C0"/>
                </a:solidFill>
              </a:rPr>
              <a:t>teclear</a:t>
            </a:r>
            <a:r>
              <a:rPr lang="en-US" altLang="zh-CN" sz="2000" dirty="0">
                <a:solidFill>
                  <a:srgbClr val="0070C0"/>
                </a:solidFill>
              </a:rPr>
              <a:t>  tr.   </a:t>
            </a:r>
            <a:r>
              <a:rPr lang="en-US" altLang="zh-CN" sz="2000" dirty="0" err="1">
                <a:solidFill>
                  <a:srgbClr val="0070C0"/>
                </a:solidFill>
              </a:rPr>
              <a:t>teclado</a:t>
            </a:r>
            <a:r>
              <a:rPr lang="en-US" altLang="zh-CN" sz="2000" dirty="0">
                <a:solidFill>
                  <a:srgbClr val="0070C0"/>
                </a:solidFill>
              </a:rPr>
              <a:t> m. </a:t>
            </a:r>
          </a:p>
          <a:p>
            <a:r>
              <a:rPr lang="en-US" altLang="zh-CN" sz="2000" dirty="0" err="1"/>
              <a:t>teclear</a:t>
            </a:r>
            <a:r>
              <a:rPr lang="en-US" altLang="zh-CN" sz="2000" dirty="0"/>
              <a:t> </a:t>
            </a:r>
            <a:r>
              <a:rPr lang="en-US" altLang="zh-CN" sz="2000" dirty="0" err="1"/>
              <a:t>en</a:t>
            </a:r>
            <a:r>
              <a:rPr lang="en-US" altLang="zh-CN" sz="2000" dirty="0"/>
              <a:t> el </a:t>
            </a:r>
            <a:r>
              <a:rPr lang="en-US" altLang="zh-CN" sz="2000" dirty="0" err="1"/>
              <a:t>teclado</a:t>
            </a:r>
            <a:endParaRPr lang="en-US" altLang="zh-CN" sz="2000" dirty="0"/>
          </a:p>
        </p:txBody>
      </p:sp>
      <p:sp>
        <p:nvSpPr>
          <p:cNvPr id="9" name="文本框 8"/>
          <p:cNvSpPr txBox="1"/>
          <p:nvPr/>
        </p:nvSpPr>
        <p:spPr>
          <a:xfrm>
            <a:off x="536025" y="5716105"/>
            <a:ext cx="9779875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0070C0"/>
                </a:solidFill>
              </a:rPr>
              <a:t>6. </a:t>
            </a:r>
            <a:r>
              <a:rPr lang="en-US" altLang="zh-CN" sz="2000" dirty="0" err="1">
                <a:solidFill>
                  <a:srgbClr val="0070C0"/>
                </a:solidFill>
              </a:rPr>
              <a:t>soler</a:t>
            </a:r>
            <a:r>
              <a:rPr lang="en-US" altLang="zh-CN" sz="2000" dirty="0">
                <a:solidFill>
                  <a:srgbClr val="0070C0"/>
                </a:solidFill>
              </a:rPr>
              <a:t> </a:t>
            </a:r>
            <a:r>
              <a:rPr lang="en-US" altLang="zh-CN" sz="2000" dirty="0">
                <a:solidFill>
                  <a:schemeClr val="accent2"/>
                </a:solidFill>
              </a:rPr>
              <a:t>+ inf. </a:t>
            </a:r>
          </a:p>
          <a:p>
            <a:r>
              <a:rPr lang="en-US" altLang="zh-CN" sz="2400" dirty="0" err="1">
                <a:solidFill>
                  <a:srgbClr val="00B050"/>
                </a:solidFill>
                <a:highlight>
                  <a:srgbClr val="FFFF00"/>
                </a:highlight>
              </a:rPr>
              <a:t>Suelo</a:t>
            </a:r>
            <a:r>
              <a:rPr lang="en-US" altLang="zh-CN" sz="2400" dirty="0">
                <a:solidFill>
                  <a:srgbClr val="00B050"/>
                </a:solidFill>
                <a:highlight>
                  <a:srgbClr val="FFFF00"/>
                </a:highlight>
              </a:rPr>
              <a:t> </a:t>
            </a:r>
            <a:r>
              <a:rPr lang="en-US" altLang="zh-CN" sz="2400" dirty="0" err="1">
                <a:solidFill>
                  <a:srgbClr val="00B050"/>
                </a:solidFill>
                <a:highlight>
                  <a:srgbClr val="FFFF00"/>
                </a:highlight>
              </a:rPr>
              <a:t>hacer</a:t>
            </a:r>
            <a:r>
              <a:rPr lang="en-US" altLang="zh-CN" sz="2400" dirty="0">
                <a:solidFill>
                  <a:srgbClr val="00B050"/>
                </a:solidFill>
                <a:highlight>
                  <a:srgbClr val="FFFF00"/>
                </a:highlight>
              </a:rPr>
              <a:t> </a:t>
            </a:r>
            <a:r>
              <a:rPr lang="en-US" altLang="zh-CN" sz="2000" dirty="0" err="1"/>
              <a:t>compras</a:t>
            </a:r>
            <a:r>
              <a:rPr lang="en-US" altLang="zh-CN" sz="2000" dirty="0"/>
              <a:t> </a:t>
            </a:r>
            <a:r>
              <a:rPr lang="en-US" altLang="zh-CN" sz="2000" dirty="0" err="1"/>
              <a:t>por</a:t>
            </a:r>
            <a:r>
              <a:rPr lang="en-US" altLang="zh-CN" sz="2000" dirty="0"/>
              <a:t> </a:t>
            </a:r>
            <a:r>
              <a:rPr lang="en-US" altLang="zh-CN" sz="2000" i="1" dirty="0"/>
              <a:t>Internet</a:t>
            </a:r>
            <a:r>
              <a:rPr lang="en-US" altLang="zh-CN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7840147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1429" y="586648"/>
            <a:ext cx="10959106" cy="5766319"/>
          </a:xfrm>
          <a:prstGeom prst="rect">
            <a:avLst/>
          </a:prstGeom>
        </p:spPr>
      </p:pic>
      <p:cxnSp>
        <p:nvCxnSpPr>
          <p:cNvPr id="3" name="直接连接符 2"/>
          <p:cNvCxnSpPr/>
          <p:nvPr/>
        </p:nvCxnSpPr>
        <p:spPr>
          <a:xfrm flipV="1">
            <a:off x="1418897" y="2180897"/>
            <a:ext cx="1445172" cy="2359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810718" y="1457547"/>
            <a:ext cx="21816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也可以说</a:t>
            </a:r>
            <a:r>
              <a:rPr lang="en-US" altLang="zh-CN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Hoy d</a:t>
            </a:r>
            <a:r>
              <a:rPr lang="es-ES" altLang="zh-CN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ía</a:t>
            </a:r>
            <a:endParaRPr lang="zh-CN" altLang="en-US" b="1" dirty="0">
              <a:solidFill>
                <a:schemeClr val="accent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4230414" y="2180897"/>
            <a:ext cx="1744717" cy="0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9" name="直接连接符 8"/>
          <p:cNvCxnSpPr/>
          <p:nvPr/>
        </p:nvCxnSpPr>
        <p:spPr>
          <a:xfrm>
            <a:off x="8318938" y="2175641"/>
            <a:ext cx="1776248" cy="5256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/>
        </p:nvCxnSpPr>
        <p:spPr>
          <a:xfrm>
            <a:off x="10184524" y="2175641"/>
            <a:ext cx="289758" cy="0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11264877" y="2175641"/>
            <a:ext cx="272423" cy="1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 flipV="1">
            <a:off x="872359" y="2611821"/>
            <a:ext cx="909144" cy="12870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10095186" y="1319048"/>
            <a:ext cx="1823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b="1" dirty="0">
                <a:solidFill>
                  <a:schemeClr val="accent6">
                    <a:lumMod val="75000"/>
                  </a:schemeClr>
                </a:solidFill>
              </a:rPr>
              <a:t>especialmente/ sobre todo</a:t>
            </a:r>
            <a:endParaRPr lang="zh-CN" altLang="en-US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3384331" y="2553584"/>
            <a:ext cx="1368972" cy="0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7" name="文本框 26"/>
          <p:cNvSpPr txBox="1"/>
          <p:nvPr/>
        </p:nvSpPr>
        <p:spPr>
          <a:xfrm>
            <a:off x="4552932" y="2464466"/>
            <a:ext cx="69893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sz="2000" b="1" dirty="0">
                <a:solidFill>
                  <a:schemeClr val="accent4"/>
                </a:solidFill>
              </a:rPr>
              <a:t>Pero</a:t>
            </a:r>
            <a:endParaRPr lang="zh-CN" altLang="en-US" sz="2000" b="1" dirty="0">
              <a:solidFill>
                <a:schemeClr val="accent4"/>
              </a:solidFill>
            </a:endParaRPr>
          </a:p>
        </p:txBody>
      </p:sp>
      <p:cxnSp>
        <p:nvCxnSpPr>
          <p:cNvPr id="29" name="直接连接符 28"/>
          <p:cNvCxnSpPr/>
          <p:nvPr/>
        </p:nvCxnSpPr>
        <p:spPr>
          <a:xfrm>
            <a:off x="7966841" y="2598416"/>
            <a:ext cx="1497725" cy="0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V="1">
            <a:off x="2864069" y="2995448"/>
            <a:ext cx="856593" cy="9010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4611413" y="3004458"/>
            <a:ext cx="1497725" cy="0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 flipV="1">
            <a:off x="6290441" y="2958662"/>
            <a:ext cx="1308538" cy="11371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7598979" y="2864576"/>
            <a:ext cx="154502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sz="2000" b="1" dirty="0">
                <a:solidFill>
                  <a:schemeClr val="accent6">
                    <a:lumMod val="75000"/>
                  </a:schemeClr>
                </a:solidFill>
              </a:rPr>
              <a:t>realmente</a:t>
            </a:r>
            <a:endParaRPr lang="zh-CN" altLang="en-US" sz="2000" b="1" dirty="0">
              <a:solidFill>
                <a:schemeClr val="accent6">
                  <a:lumMod val="75000"/>
                </a:schemeClr>
              </a:solidFill>
            </a:endParaRPr>
          </a:p>
        </p:txBody>
      </p:sp>
      <p:cxnSp>
        <p:nvCxnSpPr>
          <p:cNvPr id="40" name="直接连接符 39"/>
          <p:cNvCxnSpPr/>
          <p:nvPr/>
        </p:nvCxnSpPr>
        <p:spPr>
          <a:xfrm flipV="1">
            <a:off x="9840310" y="3004458"/>
            <a:ext cx="691056" cy="13253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V="1">
            <a:off x="4490545" y="3788909"/>
            <a:ext cx="691056" cy="13253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3563007" y="4221212"/>
            <a:ext cx="667407" cy="1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V="1">
            <a:off x="9256986" y="3802162"/>
            <a:ext cx="1941786" cy="6627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7068207" y="5460124"/>
            <a:ext cx="304800" cy="1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>
            <a:off x="8458200" y="5897546"/>
            <a:ext cx="2016082" cy="4013"/>
          </a:xfrm>
          <a:prstGeom prst="line">
            <a:avLst/>
          </a:prstGeom>
          <a:ln w="38100">
            <a:solidFill>
              <a:srgbClr val="CC0066"/>
            </a:solidFill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" name="文本框 1"/>
          <p:cNvSpPr txBox="1"/>
          <p:nvPr/>
        </p:nvSpPr>
        <p:spPr>
          <a:xfrm>
            <a:off x="3930754" y="6906"/>
            <a:ext cx="403608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err="1">
                <a:solidFill>
                  <a:srgbClr val="7030A0"/>
                </a:solidFill>
              </a:rPr>
              <a:t>Hacer</a:t>
            </a:r>
            <a:r>
              <a:rPr lang="en-US" altLang="zh-CN" sz="2000" b="1" dirty="0">
                <a:solidFill>
                  <a:srgbClr val="7030A0"/>
                </a:solidFill>
              </a:rPr>
              <a:t> </a:t>
            </a:r>
            <a:r>
              <a:rPr lang="en-US" altLang="zh-CN" sz="2000" b="1" dirty="0" err="1">
                <a:solidFill>
                  <a:srgbClr val="7030A0"/>
                </a:solidFill>
              </a:rPr>
              <a:t>compras</a:t>
            </a:r>
            <a:r>
              <a:rPr lang="en-US" altLang="zh-CN" sz="2000" b="1" dirty="0">
                <a:solidFill>
                  <a:srgbClr val="7030A0"/>
                </a:solidFill>
              </a:rPr>
              <a:t>/</a:t>
            </a:r>
            <a:r>
              <a:rPr lang="en-US" altLang="zh-CN" sz="2000" b="1" dirty="0" err="1">
                <a:solidFill>
                  <a:srgbClr val="7030A0"/>
                </a:solidFill>
              </a:rPr>
              <a:t>ir</a:t>
            </a:r>
            <a:r>
              <a:rPr lang="en-US" altLang="zh-CN" sz="2000" b="1" dirty="0">
                <a:solidFill>
                  <a:srgbClr val="7030A0"/>
                </a:solidFill>
              </a:rPr>
              <a:t> de </a:t>
            </a:r>
            <a:r>
              <a:rPr lang="en-US" altLang="zh-CN" sz="2000" b="1" dirty="0" err="1">
                <a:solidFill>
                  <a:srgbClr val="7030A0"/>
                </a:solidFill>
              </a:rPr>
              <a:t>compras</a:t>
            </a:r>
            <a:r>
              <a:rPr lang="en-US" altLang="zh-CN" sz="2000" b="1" dirty="0">
                <a:solidFill>
                  <a:srgbClr val="7030A0"/>
                </a:solidFill>
              </a:rPr>
              <a:t> VS </a:t>
            </a:r>
            <a:r>
              <a:rPr lang="en-US" altLang="zh-CN" sz="2000" b="1" dirty="0" err="1">
                <a:solidFill>
                  <a:srgbClr val="7030A0"/>
                </a:solidFill>
              </a:rPr>
              <a:t>hacer</a:t>
            </a:r>
            <a:r>
              <a:rPr lang="en-US" altLang="zh-CN" sz="2000" b="1" dirty="0">
                <a:solidFill>
                  <a:srgbClr val="7030A0"/>
                </a:solidFill>
              </a:rPr>
              <a:t> la </a:t>
            </a:r>
            <a:r>
              <a:rPr lang="en-US" altLang="zh-CN" sz="2000" b="1" dirty="0" err="1">
                <a:solidFill>
                  <a:srgbClr val="7030A0"/>
                </a:solidFill>
              </a:rPr>
              <a:t>compra</a:t>
            </a:r>
            <a:r>
              <a:rPr lang="en-US" altLang="zh-CN" sz="2000" b="1" dirty="0">
                <a:solidFill>
                  <a:srgbClr val="7030A0"/>
                </a:solidFill>
              </a:rPr>
              <a:t>/</a:t>
            </a:r>
            <a:r>
              <a:rPr lang="en-US" altLang="zh-CN" sz="2000" b="1" dirty="0" err="1">
                <a:solidFill>
                  <a:srgbClr val="7030A0"/>
                </a:solidFill>
              </a:rPr>
              <a:t>ir</a:t>
            </a:r>
            <a:r>
              <a:rPr lang="en-US" altLang="zh-CN" sz="2000" b="1" dirty="0">
                <a:solidFill>
                  <a:srgbClr val="7030A0"/>
                </a:solidFill>
              </a:rPr>
              <a:t> a la </a:t>
            </a:r>
            <a:r>
              <a:rPr lang="en-US" altLang="zh-CN" sz="2000" b="1" dirty="0" err="1">
                <a:solidFill>
                  <a:srgbClr val="7030A0"/>
                </a:solidFill>
              </a:rPr>
              <a:t>compra</a:t>
            </a:r>
            <a:r>
              <a:rPr lang="en-US" altLang="zh-CN" sz="2000" b="1" dirty="0">
                <a:solidFill>
                  <a:srgbClr val="7030A0"/>
                </a:solidFill>
              </a:rPr>
              <a:t> </a:t>
            </a:r>
            <a:r>
              <a:rPr lang="zh-CN" altLang="en-US" sz="2000" b="1" dirty="0">
                <a:solidFill>
                  <a:srgbClr val="7030A0"/>
                </a:solidFill>
              </a:rPr>
              <a:t>后者只指去超市买做菜需要的东西</a:t>
            </a:r>
          </a:p>
        </p:txBody>
      </p:sp>
    </p:spTree>
    <p:extLst>
      <p:ext uri="{BB962C8B-B14F-4D97-AF65-F5344CB8AC3E}">
        <p14:creationId xmlns:p14="http://schemas.microsoft.com/office/powerpoint/2010/main" val="13468822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23" grpId="0"/>
      <p:bldP spid="27" grpId="0"/>
      <p:bldP spid="38" grpId="0"/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25517" y="451945"/>
            <a:ext cx="715754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es-ES" altLang="zh-CN" dirty="0">
                <a:solidFill>
                  <a:srgbClr val="0070C0"/>
                </a:solidFill>
              </a:rPr>
              <a:t>Es común hacer compras por Internet.</a:t>
            </a:r>
          </a:p>
          <a:p>
            <a:r>
              <a:rPr lang="es-ES" altLang="zh-CN" dirty="0"/>
              <a:t>Es importante saber cocinar.</a:t>
            </a:r>
          </a:p>
          <a:p>
            <a:r>
              <a:rPr lang="es-ES" altLang="zh-CN" dirty="0"/>
              <a:t>Es interesante tener amigos latinoamericanos. 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488731" y="2123090"/>
            <a:ext cx="1124606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dirty="0">
                <a:solidFill>
                  <a:srgbClr val="0070C0"/>
                </a:solidFill>
              </a:rPr>
              <a:t>2. Más y más gente compra por Internet</a:t>
            </a:r>
            <a:r>
              <a:rPr lang="es-ES" altLang="zh-CN" dirty="0">
                <a:solidFill>
                  <a:srgbClr val="FF0000"/>
                </a:solidFill>
              </a:rPr>
              <a:t> </a:t>
            </a:r>
            <a:r>
              <a:rPr lang="es-ES" altLang="zh-CN" sz="2000" dirty="0">
                <a:solidFill>
                  <a:srgbClr val="FF0000"/>
                </a:solidFill>
              </a:rPr>
              <a:t>porque</a:t>
            </a:r>
            <a:r>
              <a:rPr lang="es-ES" altLang="zh-CN" dirty="0">
                <a:solidFill>
                  <a:srgbClr val="FF0000"/>
                </a:solidFill>
              </a:rPr>
              <a:t> </a:t>
            </a:r>
            <a:r>
              <a:rPr lang="es-ES" altLang="zh-CN" dirty="0">
                <a:solidFill>
                  <a:srgbClr val="0070C0"/>
                </a:solidFill>
              </a:rPr>
              <a:t>es un servicio</a:t>
            </a:r>
            <a:r>
              <a:rPr lang="es-ES" altLang="zh-CN" dirty="0">
                <a:solidFill>
                  <a:schemeClr val="accent2"/>
                </a:solidFill>
              </a:rPr>
              <a:t> </a:t>
            </a:r>
            <a:r>
              <a:rPr lang="es-ES" altLang="zh-CN" sz="2000" dirty="0">
                <a:solidFill>
                  <a:schemeClr val="accent2"/>
                </a:solidFill>
              </a:rPr>
              <a:t>que </a:t>
            </a:r>
            <a:r>
              <a:rPr lang="es-ES" altLang="zh-CN" sz="2000" dirty="0">
                <a:solidFill>
                  <a:srgbClr val="00B050"/>
                </a:solidFill>
              </a:rPr>
              <a:t>ofrece </a:t>
            </a:r>
            <a:r>
              <a:rPr lang="es-ES" altLang="zh-CN" dirty="0">
                <a:solidFill>
                  <a:srgbClr val="0070C0"/>
                </a:solidFill>
              </a:rPr>
              <a:t>muchas ventajas y</a:t>
            </a:r>
            <a:r>
              <a:rPr lang="es-ES" altLang="zh-CN" sz="2000" dirty="0">
                <a:solidFill>
                  <a:srgbClr val="0070C0"/>
                </a:solidFill>
              </a:rPr>
              <a:t> </a:t>
            </a:r>
            <a:r>
              <a:rPr lang="es-ES" altLang="zh-CN" sz="2000" dirty="0">
                <a:solidFill>
                  <a:srgbClr val="00B050"/>
                </a:solidFill>
              </a:rPr>
              <a:t>sirve</a:t>
            </a:r>
            <a:r>
              <a:rPr lang="es-ES" altLang="zh-CN" sz="2000" dirty="0">
                <a:solidFill>
                  <a:srgbClr val="0070C0"/>
                </a:solidFill>
              </a:rPr>
              <a:t> </a:t>
            </a:r>
            <a:r>
              <a:rPr lang="es-ES" altLang="zh-CN" dirty="0">
                <a:solidFill>
                  <a:srgbClr val="0070C0"/>
                </a:solidFill>
              </a:rPr>
              <a:t>para muchas cosas, sobre todo,</a:t>
            </a:r>
            <a:r>
              <a:rPr lang="es-ES" altLang="zh-CN" dirty="0">
                <a:solidFill>
                  <a:srgbClr val="00B050"/>
                </a:solidFill>
              </a:rPr>
              <a:t> </a:t>
            </a:r>
            <a:r>
              <a:rPr lang="es-ES" altLang="zh-CN" sz="2000" dirty="0">
                <a:solidFill>
                  <a:srgbClr val="00B050"/>
                </a:solidFill>
              </a:rPr>
              <a:t>para</a:t>
            </a:r>
            <a:r>
              <a:rPr lang="es-ES" altLang="zh-CN" dirty="0">
                <a:solidFill>
                  <a:srgbClr val="00B050"/>
                </a:solidFill>
              </a:rPr>
              <a:t> </a:t>
            </a:r>
            <a:r>
              <a:rPr lang="es-ES" altLang="zh-CN" dirty="0">
                <a:solidFill>
                  <a:srgbClr val="0070C0"/>
                </a:solidFill>
              </a:rPr>
              <a:t>ganar tiempo.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25517" y="3468414"/>
            <a:ext cx="109990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dirty="0">
                <a:solidFill>
                  <a:srgbClr val="0070C0"/>
                </a:solidFill>
              </a:rPr>
              <a:t>3. </a:t>
            </a:r>
            <a:r>
              <a:rPr lang="es-ES" altLang="zh-CN" sz="2000" dirty="0">
                <a:solidFill>
                  <a:schemeClr val="accent2"/>
                </a:solidFill>
              </a:rPr>
              <a:t>Con</a:t>
            </a:r>
            <a:r>
              <a:rPr lang="es-ES" altLang="zh-CN" dirty="0">
                <a:solidFill>
                  <a:srgbClr val="0070C0"/>
                </a:solidFill>
              </a:rPr>
              <a:t> el Internet no necesitas ir a la tienda </a:t>
            </a:r>
            <a:r>
              <a:rPr lang="es-ES" altLang="zh-CN" sz="2000" dirty="0">
                <a:solidFill>
                  <a:schemeClr val="accent2"/>
                </a:solidFill>
              </a:rPr>
              <a:t>ni</a:t>
            </a:r>
            <a:r>
              <a:rPr lang="es-ES" altLang="zh-CN" sz="2000" dirty="0">
                <a:solidFill>
                  <a:srgbClr val="0070C0"/>
                </a:solidFill>
              </a:rPr>
              <a:t> </a:t>
            </a:r>
            <a:r>
              <a:rPr lang="es-ES" altLang="zh-CN" dirty="0">
                <a:solidFill>
                  <a:srgbClr val="0070C0"/>
                </a:solidFill>
              </a:rPr>
              <a:t>preparar la comida </a:t>
            </a:r>
            <a:r>
              <a:rPr lang="es-ES" altLang="zh-CN" sz="2000" dirty="0">
                <a:solidFill>
                  <a:srgbClr val="FF0000"/>
                </a:solidFill>
              </a:rPr>
              <a:t>porque</a:t>
            </a:r>
            <a:r>
              <a:rPr lang="es-ES" altLang="zh-CN" dirty="0">
                <a:solidFill>
                  <a:srgbClr val="0070C0"/>
                </a:solidFill>
              </a:rPr>
              <a:t> puedes pedir las cosas</a:t>
            </a:r>
            <a:r>
              <a:rPr lang="es-ES" altLang="zh-CN" dirty="0">
                <a:solidFill>
                  <a:schemeClr val="accent2"/>
                </a:solidFill>
              </a:rPr>
              <a:t> </a:t>
            </a:r>
            <a:r>
              <a:rPr lang="es-ES" altLang="zh-CN" sz="2000" dirty="0">
                <a:solidFill>
                  <a:schemeClr val="accent2"/>
                </a:solidFill>
              </a:rPr>
              <a:t>que</a:t>
            </a:r>
            <a:r>
              <a:rPr lang="es-ES" altLang="zh-CN" dirty="0">
                <a:solidFill>
                  <a:schemeClr val="accent2"/>
                </a:solidFill>
              </a:rPr>
              <a:t> </a:t>
            </a:r>
            <a:r>
              <a:rPr lang="es-ES" altLang="zh-CN" dirty="0">
                <a:solidFill>
                  <a:srgbClr val="0070C0"/>
                </a:solidFill>
              </a:rPr>
              <a:t>quieres </a:t>
            </a:r>
            <a:r>
              <a:rPr lang="es-ES" altLang="zh-CN" sz="2000" dirty="0">
                <a:solidFill>
                  <a:srgbClr val="00B050"/>
                </a:solidFill>
              </a:rPr>
              <a:t>a</a:t>
            </a:r>
            <a:r>
              <a:rPr lang="es-ES" altLang="zh-CN" dirty="0">
                <a:solidFill>
                  <a:srgbClr val="0070C0"/>
                </a:solidFill>
              </a:rPr>
              <a:t> la tienda y también comida </a:t>
            </a:r>
            <a:r>
              <a:rPr lang="es-ES" altLang="zh-CN" sz="2000" dirty="0">
                <a:solidFill>
                  <a:srgbClr val="00B050"/>
                </a:solidFill>
              </a:rPr>
              <a:t>a</a:t>
            </a:r>
            <a:r>
              <a:rPr lang="es-ES" altLang="zh-CN" dirty="0">
                <a:solidFill>
                  <a:srgbClr val="0070C0"/>
                </a:solidFill>
              </a:rPr>
              <a:t> los restaurantes. </a:t>
            </a:r>
            <a:endParaRPr lang="zh-CN" altLang="en-US" dirty="0">
              <a:solidFill>
                <a:srgbClr val="0070C0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525517" y="4945117"/>
            <a:ext cx="10205544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dirty="0">
                <a:solidFill>
                  <a:srgbClr val="0070C0"/>
                </a:solidFill>
              </a:rPr>
              <a:t>4. Todo esto</a:t>
            </a:r>
            <a:r>
              <a:rPr lang="es-ES" altLang="zh-CN" dirty="0">
                <a:solidFill>
                  <a:srgbClr val="FF0000"/>
                </a:solidFill>
              </a:rPr>
              <a:t> </a:t>
            </a:r>
            <a:r>
              <a:rPr lang="es-ES" altLang="zh-CN" sz="2000" dirty="0">
                <a:solidFill>
                  <a:srgbClr val="FF0000"/>
                </a:solidFill>
              </a:rPr>
              <a:t>lo</a:t>
            </a:r>
            <a:r>
              <a:rPr lang="es-ES" altLang="zh-CN" dirty="0">
                <a:solidFill>
                  <a:srgbClr val="FF0000"/>
                </a:solidFill>
              </a:rPr>
              <a:t> </a:t>
            </a:r>
            <a:r>
              <a:rPr lang="es-ES" altLang="zh-CN" dirty="0">
                <a:solidFill>
                  <a:srgbClr val="0070C0"/>
                </a:solidFill>
              </a:rPr>
              <a:t>puedes adquirir con solo teclear el ordenador.</a:t>
            </a:r>
          </a:p>
          <a:p>
            <a:r>
              <a:rPr lang="es-ES" altLang="zh-CN" dirty="0"/>
              <a:t>El café lo tomo sin leche. </a:t>
            </a:r>
          </a:p>
          <a:p>
            <a:r>
              <a:rPr lang="es-ES" altLang="zh-CN" dirty="0">
                <a:solidFill>
                  <a:srgbClr val="00B050"/>
                </a:solidFill>
              </a:rPr>
              <a:t>Puedes adquirir(comprar) todo esto con solo teclear el ordenador. 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1996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</p:bld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1044</TotalTime>
  <Words>1494</Words>
  <Application>Microsoft Office PowerPoint</Application>
  <PresentationFormat>宽屏</PresentationFormat>
  <Paragraphs>157</Paragraphs>
  <Slides>22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4" baseType="lpstr">
      <vt:lpstr>Microsoft Yahei</vt:lpstr>
      <vt:lpstr>楷体_GB2312</vt:lpstr>
      <vt:lpstr>思源黑体 CN Bold</vt:lpstr>
      <vt:lpstr>思源黑体 CN Normal</vt:lpstr>
      <vt:lpstr>宋体</vt:lpstr>
      <vt:lpstr>微软雅黑</vt:lpstr>
      <vt:lpstr>Arial</vt:lpstr>
      <vt:lpstr>Calibri</vt:lpstr>
      <vt:lpstr>Calibri Light</vt:lpstr>
      <vt:lpstr>Symbol</vt:lpstr>
      <vt:lpstr>Times New Roman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NISI WEI</dc:creator>
  <cp:lastModifiedBy>Administrator</cp:lastModifiedBy>
  <cp:revision>60</cp:revision>
  <dcterms:created xsi:type="dcterms:W3CDTF">2020-11-22T07:56:34Z</dcterms:created>
  <dcterms:modified xsi:type="dcterms:W3CDTF">2021-12-17T08:54:48Z</dcterms:modified>
</cp:coreProperties>
</file>

<file path=docProps/thumbnail.jpeg>
</file>